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01" r:id="rId2"/>
    <p:sldId id="286" r:id="rId3"/>
    <p:sldId id="307" r:id="rId4"/>
    <p:sldId id="316" r:id="rId5"/>
    <p:sldId id="314" r:id="rId6"/>
    <p:sldId id="296" r:id="rId7"/>
    <p:sldId id="297" r:id="rId8"/>
    <p:sldId id="298" r:id="rId9"/>
    <p:sldId id="299" r:id="rId10"/>
    <p:sldId id="300" r:id="rId11"/>
    <p:sldId id="315" r:id="rId12"/>
    <p:sldId id="289" r:id="rId13"/>
    <p:sldId id="292" r:id="rId14"/>
    <p:sldId id="293" r:id="rId15"/>
    <p:sldId id="294" r:id="rId16"/>
    <p:sldId id="302" r:id="rId17"/>
    <p:sldId id="31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007"/>
    <a:srgbClr val="919191"/>
    <a:srgbClr val="000099"/>
    <a:srgbClr val="0000FF"/>
    <a:srgbClr val="5DB2B3"/>
    <a:srgbClr val="B40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97160" autoAdjust="0"/>
  </p:normalViewPr>
  <p:slideViewPr>
    <p:cSldViewPr>
      <p:cViewPr>
        <p:scale>
          <a:sx n="100" d="100"/>
          <a:sy n="100" d="100"/>
        </p:scale>
        <p:origin x="-1308"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6A2B5E-DD7E-42E7-A16B-CCD4BDADE6FD}" type="datetimeFigureOut">
              <a:rPr lang="ru-RU" smtClean="0"/>
              <a:t>15.07.2021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9D1CF2-18DB-46D9-8741-C3A3889140A0}" type="slidenum">
              <a:rPr lang="ru-RU" smtClean="0"/>
              <a:t>‹#›</a:t>
            </a:fld>
            <a:endParaRPr lang="ru-RU"/>
          </a:p>
        </p:txBody>
      </p:sp>
    </p:spTree>
    <p:extLst>
      <p:ext uri="{BB962C8B-B14F-4D97-AF65-F5344CB8AC3E}">
        <p14:creationId xmlns:p14="http://schemas.microsoft.com/office/powerpoint/2010/main" val="3865924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0DE01-2B45-4A40-8D8B-A0CD9C4DD590}" type="datetimeFigureOut">
              <a:rPr lang="ru-RU" smtClean="0"/>
              <a:pPr/>
              <a:t>15.07.2021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24A8D-16B2-4DC3-A187-4F1F11FA4CD6}" type="slidenum">
              <a:rPr lang="ru-RU" smtClean="0"/>
              <a:pPr/>
              <a:t>‹#›</a:t>
            </a:fld>
            <a:endParaRPr lang="ru-RU"/>
          </a:p>
        </p:txBody>
      </p:sp>
    </p:spTree>
    <p:extLst>
      <p:ext uri="{BB962C8B-B14F-4D97-AF65-F5344CB8AC3E}">
        <p14:creationId xmlns:p14="http://schemas.microsoft.com/office/powerpoint/2010/main" val="40662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AB19C20-7EE2-4D74-91BA-FF1ECFDB5DF4}" type="datetime1">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863A17E-658F-470D-A5F2-509FB18FB755}" type="datetime1">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E5A8F3C-8137-4340-8D58-375526799306}" type="datetime1">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55D1F80-45C3-4C53-ABE2-789612B40E88}" type="datetime1">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D819016-BDD0-4C4B-84C8-5A2050F4C400}" type="datetime1">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9A6D4A2-DE08-4607-ACA6-B3F74F422C89}" type="datetime1">
              <a:rPr lang="ru-RU" smtClean="0"/>
              <a:pPr/>
              <a:t>15.07.2021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0C97F77-02D3-4349-AD71-DB75139B99DE}" type="datetime1">
              <a:rPr lang="ru-RU" smtClean="0"/>
              <a:pPr/>
              <a:t>15.07.2021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0D6E9FB-A611-4869-8509-3B6CEF996D19}" type="datetime1">
              <a:rPr lang="ru-RU" smtClean="0"/>
              <a:pPr/>
              <a:t>15.07.2021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585FC4-3EFB-4A51-B619-A926A9923FE6}" type="datetime1">
              <a:rPr lang="ru-RU" smtClean="0"/>
              <a:pPr/>
              <a:t>15.07.2021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987B8CC-0801-47AF-8996-A7FAC478AAA0}" type="datetime1">
              <a:rPr lang="ru-RU" smtClean="0"/>
              <a:pPr/>
              <a:t>15.07.2021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5FDEF7E-F02A-4B25-B163-17BFE8A6EBBD}" type="datetime1">
              <a:rPr lang="ru-RU" smtClean="0"/>
              <a:pPr/>
              <a:t>15.07.2021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D24BE-415D-4124-AF8E-F86CD1D5E6B0}" type="datetime1">
              <a:rPr lang="ru-RU" smtClean="0"/>
              <a:pPr/>
              <a:t>15.07.2021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E95F2-C211-4CA4-84D1-6124A65282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68"/>
          <p:cNvSpPr txBox="1">
            <a:spLocks noChangeArrowheads="1"/>
          </p:cNvSpPr>
          <p:nvPr/>
        </p:nvSpPr>
        <p:spPr bwMode="auto">
          <a:xfrm>
            <a:off x="429245" y="1020792"/>
            <a:ext cx="6192332" cy="3416320"/>
          </a:xfrm>
          <a:prstGeom prst="rect">
            <a:avLst/>
          </a:prstGeom>
          <a:noFill/>
          <a:ln w="12700">
            <a:noFill/>
            <a:miter lim="800000"/>
            <a:headEnd type="none" w="sm" len="sm"/>
            <a:tailEnd type="none" w="sm" len="sm"/>
          </a:ln>
        </p:spPr>
        <p:txBody>
          <a:bodyPr wrap="square">
            <a:spAutoFit/>
          </a:bodyPr>
          <a:lstStyle/>
          <a:p>
            <a:pPr>
              <a:lnSpc>
                <a:spcPct val="90000"/>
              </a:lnSpc>
            </a:pPr>
            <a:r>
              <a:rPr lang="en-US" sz="4800" b="1" dirty="0">
                <a:solidFill>
                  <a:schemeClr val="tx1">
                    <a:lumMod val="85000"/>
                    <a:lumOff val="15000"/>
                  </a:schemeClr>
                </a:solidFill>
              </a:rPr>
              <a:t>Adaptive aircraft crew training based on probabilistic models for estimating the flight crew capability level</a:t>
            </a:r>
          </a:p>
        </p:txBody>
      </p:sp>
      <p:sp>
        <p:nvSpPr>
          <p:cNvPr id="2" name="TextBox 1"/>
          <p:cNvSpPr txBox="1"/>
          <p:nvPr/>
        </p:nvSpPr>
        <p:spPr>
          <a:xfrm>
            <a:off x="467543" y="4613066"/>
            <a:ext cx="5184577" cy="400110"/>
          </a:xfrm>
          <a:prstGeom prst="rect">
            <a:avLst/>
          </a:prstGeom>
          <a:noFill/>
        </p:spPr>
        <p:txBody>
          <a:bodyPr wrap="square" rtlCol="0">
            <a:spAutoFit/>
          </a:bodyPr>
          <a:lstStyle/>
          <a:p>
            <a:r>
              <a:rPr lang="en-US" sz="2000" b="1" dirty="0"/>
              <a:t>L.S. Kuravsky, P.N. </a:t>
            </a:r>
            <a:r>
              <a:rPr lang="en-US" sz="2000" b="1" dirty="0" err="1"/>
              <a:t>Dumin</a:t>
            </a:r>
            <a:r>
              <a:rPr lang="en-US" sz="2000" b="1" dirty="0"/>
              <a:t>, G.A. </a:t>
            </a:r>
            <a:r>
              <a:rPr lang="en-US" sz="2000" b="1" dirty="0" err="1"/>
              <a:t>Yuryev</a:t>
            </a:r>
            <a:endParaRPr lang="en-US" sz="2000" b="1" dirty="0"/>
          </a:p>
        </p:txBody>
      </p:sp>
      <p:sp>
        <p:nvSpPr>
          <p:cNvPr id="4" name="AutoShape 2" descr="https://www.bindt.org/admin/Images/CM2019/CM2019%20Webpage%20Header_v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4" name="Picture 2" descr="https://www.bindt.org/admin/Images/CM2021/CM2021V_WebPage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44" y="5157191"/>
            <a:ext cx="6177880" cy="164904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411760" y="300728"/>
            <a:ext cx="56893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altLang="ru-RU" sz="1600" b="1" dirty="0">
                <a:solidFill>
                  <a:srgbClr val="7C0007"/>
                </a:solidFill>
                <a:ea typeface="Times New Roman" pitchFamily="18" charset="0"/>
                <a:cs typeface="Times New Roman" pitchFamily="18" charset="0"/>
              </a:rPr>
              <a:t>MOSCOW STATE UNIVERSITY OF PSYCHOLOGY AND EDUCATION</a:t>
            </a:r>
            <a:endParaRPr lang="ru-RU" altLang="ru-RU" sz="700" dirty="0">
              <a:solidFill>
                <a:srgbClr val="7C0007"/>
              </a:solidFill>
              <a:cs typeface="Arial"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89" y="1104"/>
            <a:ext cx="2098139" cy="97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3104" y="959817"/>
            <a:ext cx="1762079"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https://pbs.twimg.com/media/Cx2TudiXgAAaTGb.jpg:lar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577" y="3688161"/>
            <a:ext cx="2522423" cy="184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2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27000" y="1764"/>
            <a:ext cx="6681504" cy="618924"/>
          </a:xfrm>
          <a:prstGeom prst="rect">
            <a:avLst/>
          </a:prstGeom>
        </p:spPr>
        <p:txBody>
          <a:bodyPr vert="horz" lIns="91440" tIns="45720" rIns="91440" bIns="45720" rtlCol="0" anchor="ctr">
            <a:noAutofit/>
          </a:bodyPr>
          <a:lstStyle/>
          <a:p>
            <a:pPr lvl="0">
              <a:spcBef>
                <a:spcPct val="0"/>
              </a:spcBef>
            </a:pPr>
            <a:r>
              <a:rPr lang="en-US" sz="3200" b="1" dirty="0">
                <a:solidFill>
                  <a:schemeClr val="tx1">
                    <a:lumMod val="65000"/>
                    <a:lumOff val="35000"/>
                  </a:schemeClr>
                </a:solidFill>
                <a:latin typeface="Times New Roman" pitchFamily="18" charset="0"/>
                <a:cs typeface="Times New Roman" pitchFamily="18" charset="0"/>
              </a:rPr>
              <a:t>Scales and estimated difficulty grade</a:t>
            </a:r>
            <a:endParaRPr kumimoji="0" lang="ru-RU" sz="32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10</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2" name="TextBox 1"/>
          <p:cNvSpPr txBox="1"/>
          <p:nvPr/>
        </p:nvSpPr>
        <p:spPr>
          <a:xfrm>
            <a:off x="2460124" y="620688"/>
            <a:ext cx="6516216" cy="6201698"/>
          </a:xfrm>
          <a:prstGeom prst="rect">
            <a:avLst/>
          </a:prstGeom>
          <a:noFill/>
        </p:spPr>
        <p:txBody>
          <a:bodyPr wrap="square" rtlCol="0">
            <a:spAutoFit/>
          </a:bodyPr>
          <a:lstStyle/>
          <a:p>
            <a:r>
              <a:rPr lang="en-US" sz="2000" dirty="0"/>
              <a:t>According to the Evidence-Based Training Guide, these </a:t>
            </a:r>
            <a:r>
              <a:rPr lang="en-US" sz="2000" b="1" i="1" dirty="0"/>
              <a:t>scales</a:t>
            </a:r>
            <a:r>
              <a:rPr lang="en-US" sz="2000" dirty="0"/>
              <a:t> are: </a:t>
            </a:r>
            <a:endParaRPr lang="ru-RU" sz="2000" dirty="0"/>
          </a:p>
          <a:p>
            <a:pPr marL="342900" lvl="0" indent="-342900">
              <a:buFont typeface="Arial" panose="020B0604020202020204" pitchFamily="34" charset="0"/>
              <a:buChar char="•"/>
            </a:pPr>
            <a:r>
              <a:rPr lang="en-US" sz="2000" dirty="0"/>
              <a:t>Application of procedures, </a:t>
            </a:r>
            <a:endParaRPr lang="ru-RU" sz="2000" dirty="0"/>
          </a:p>
          <a:p>
            <a:pPr marL="342900" lvl="0" indent="-342900">
              <a:buFont typeface="Arial" panose="020B0604020202020204" pitchFamily="34" charset="0"/>
              <a:buChar char="•"/>
            </a:pPr>
            <a:r>
              <a:rPr lang="en-US" sz="2000" dirty="0"/>
              <a:t>Communication, </a:t>
            </a:r>
            <a:endParaRPr lang="ru-RU" sz="2000" dirty="0"/>
          </a:p>
          <a:p>
            <a:pPr marL="342900" lvl="0" indent="-342900">
              <a:buFont typeface="Arial" panose="020B0604020202020204" pitchFamily="34" charset="0"/>
              <a:buChar char="•"/>
            </a:pPr>
            <a:r>
              <a:rPr lang="en-US" sz="2000" dirty="0"/>
              <a:t>Flight path management (automation), </a:t>
            </a:r>
            <a:endParaRPr lang="ru-RU" sz="2000" dirty="0"/>
          </a:p>
          <a:p>
            <a:pPr marL="342900" lvl="0" indent="-342900">
              <a:buFont typeface="Arial" panose="020B0604020202020204" pitchFamily="34" charset="0"/>
              <a:buChar char="•"/>
            </a:pPr>
            <a:r>
              <a:rPr lang="en-US" sz="2000" dirty="0"/>
              <a:t>Flight path management (manual control), </a:t>
            </a:r>
            <a:endParaRPr lang="ru-RU" sz="2000" dirty="0"/>
          </a:p>
          <a:p>
            <a:pPr marL="342900" lvl="0" indent="-342900">
              <a:buFont typeface="Arial" panose="020B0604020202020204" pitchFamily="34" charset="0"/>
              <a:buChar char="•"/>
            </a:pPr>
            <a:r>
              <a:rPr lang="en-US" sz="2000" dirty="0"/>
              <a:t>Leadership and teamwork, </a:t>
            </a:r>
            <a:endParaRPr lang="ru-RU" sz="2000" dirty="0"/>
          </a:p>
          <a:p>
            <a:pPr marL="342900" lvl="0" indent="-342900">
              <a:buFont typeface="Arial" panose="020B0604020202020204" pitchFamily="34" charset="0"/>
              <a:buChar char="•"/>
            </a:pPr>
            <a:r>
              <a:rPr lang="en-US" sz="2000" dirty="0"/>
              <a:t>Problem solving and decision making, </a:t>
            </a:r>
            <a:endParaRPr lang="ru-RU" sz="2000" dirty="0"/>
          </a:p>
          <a:p>
            <a:pPr marL="342900" lvl="0" indent="-342900">
              <a:buFont typeface="Arial" panose="020B0604020202020204" pitchFamily="34" charset="0"/>
              <a:buChar char="•"/>
            </a:pPr>
            <a:r>
              <a:rPr lang="en-US" sz="2000" dirty="0"/>
              <a:t>Situation awareness, </a:t>
            </a:r>
            <a:endParaRPr lang="ru-RU" sz="2000" dirty="0"/>
          </a:p>
          <a:p>
            <a:pPr marL="342900" lvl="0" indent="-342900">
              <a:buFont typeface="Arial" panose="020B0604020202020204" pitchFamily="34" charset="0"/>
              <a:buChar char="•"/>
            </a:pPr>
            <a:r>
              <a:rPr lang="en-US" sz="2000" dirty="0"/>
              <a:t>Workload management. </a:t>
            </a:r>
          </a:p>
          <a:p>
            <a:pPr lvl="0"/>
            <a:endParaRPr lang="en-US" sz="800" dirty="0"/>
          </a:p>
          <a:p>
            <a:r>
              <a:rPr lang="en-US" sz="2000" dirty="0"/>
              <a:t>After estimating either Bayesian posterior probabilities of attainment grades or corresponding maximum likelihood values , a learner receives the </a:t>
            </a:r>
            <a:r>
              <a:rPr lang="en-US" sz="2000" b="1" i="1" dirty="0"/>
              <a:t>difficulty grade </a:t>
            </a:r>
            <a:r>
              <a:rPr lang="en-US" sz="2000" dirty="0"/>
              <a:t>of the selected pattern with either the greatest Bayesian posterior probability or the greatest maximum likelihood as well as a set of </a:t>
            </a:r>
            <a:r>
              <a:rPr lang="en-US" sz="2000" b="1" i="1" dirty="0"/>
              <a:t>competency assessments </a:t>
            </a:r>
            <a:r>
              <a:rPr lang="en-US" sz="2000" dirty="0"/>
              <a:t>belonging to this pattern. </a:t>
            </a:r>
          </a:p>
          <a:p>
            <a:endParaRPr lang="en-US" sz="900" dirty="0"/>
          </a:p>
          <a:p>
            <a:r>
              <a:rPr lang="en-US" sz="2000" dirty="0"/>
              <a:t>The difficulty grade of the selected pattern at the final training stage is considered as a target category for decision making. </a:t>
            </a:r>
            <a:endParaRPr lang="ru-RU" sz="2000"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36711"/>
            <a:ext cx="1762079"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204912" y="2780928"/>
            <a:ext cx="2062832" cy="3096344"/>
          </a:xfrm>
          <a:prstGeom prst="rect">
            <a:avLst/>
          </a:prstGeom>
        </p:spPr>
        <p:txBody>
          <a:bodyPr vert="horz" lIns="91440" tIns="45720" rIns="91440" bIns="45720" rtlCol="0" anchor="ctr">
            <a:noAutofit/>
          </a:bodyPr>
          <a:lstStyle/>
          <a:p>
            <a:pPr lvl="0" algn="ctr">
              <a:spcBef>
                <a:spcPct val="0"/>
              </a:spcBef>
              <a:defRPr/>
            </a:pPr>
            <a:r>
              <a:rPr lang="en-US" sz="2000" b="1" dirty="0">
                <a:solidFill>
                  <a:schemeClr val="tx1">
                    <a:lumMod val="65000"/>
                    <a:lumOff val="35000"/>
                  </a:schemeClr>
                </a:solidFill>
                <a:latin typeface="Times New Roman" pitchFamily="18" charset="0"/>
                <a:cs typeface="Times New Roman" pitchFamily="18" charset="0"/>
              </a:rPr>
              <a:t>Model in terms of the Evidence-Based Training Guide </a:t>
            </a:r>
            <a:endParaRPr lang="ru-RU" sz="2000" b="1" dirty="0">
              <a:solidFill>
                <a:schemeClr val="tx1">
                  <a:lumMod val="65000"/>
                  <a:lumOff val="3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43253929"/>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48272" y="44624"/>
            <a:ext cx="6516216" cy="1512168"/>
          </a:xfrm>
          <a:prstGeom prst="rect">
            <a:avLst/>
          </a:prstGeom>
        </p:spPr>
        <p:txBody>
          <a:bodyPr vert="horz" lIns="91440" tIns="45720" rIns="91440" bIns="45720" rtlCol="0" anchor="ctr">
            <a:noAutofit/>
          </a:bodyPr>
          <a:lstStyle/>
          <a:p>
            <a:pPr lvl="0">
              <a:spcBef>
                <a:spcPct val="0"/>
              </a:spcBef>
            </a:pPr>
            <a:r>
              <a:rPr lang="en-US" sz="2900" b="1" dirty="0">
                <a:solidFill>
                  <a:schemeClr val="tx1">
                    <a:lumMod val="65000"/>
                    <a:lumOff val="35000"/>
                  </a:schemeClr>
                </a:solidFill>
                <a:latin typeface="Times New Roman" pitchFamily="18" charset="0"/>
                <a:cs typeface="Times New Roman" pitchFamily="18" charset="0"/>
              </a:rPr>
              <a:t>Causal relationships between terms “flight phase”, “maneuver”, and “training process status”</a:t>
            </a:r>
            <a:endParaRPr kumimoji="0" lang="ru-RU" sz="29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11</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36711"/>
            <a:ext cx="1762079"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Группа 7"/>
          <p:cNvGrpSpPr/>
          <p:nvPr/>
        </p:nvGrpSpPr>
        <p:grpSpPr>
          <a:xfrm>
            <a:off x="3059832" y="1574957"/>
            <a:ext cx="5328592" cy="3294203"/>
            <a:chOff x="0" y="0"/>
            <a:chExt cx="4844877" cy="3028043"/>
          </a:xfrm>
          <a:noFill/>
        </p:grpSpPr>
        <p:cxnSp>
          <p:nvCxnSpPr>
            <p:cNvPr id="9" name="Прямая со стрелкой 8"/>
            <p:cNvCxnSpPr>
              <a:stCxn id="31" idx="6"/>
            </p:cNvCxnSpPr>
            <p:nvPr/>
          </p:nvCxnSpPr>
          <p:spPr>
            <a:xfrm flipV="1">
              <a:off x="3551271" y="1911927"/>
              <a:ext cx="367867" cy="5570"/>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0" y="106865"/>
              <a:ext cx="3551272" cy="2896882"/>
              <a:chOff x="0" y="-13"/>
              <a:chExt cx="3551678" cy="2896991"/>
            </a:xfrm>
            <a:grpFill/>
          </p:grpSpPr>
          <p:grpSp>
            <p:nvGrpSpPr>
              <p:cNvPr id="26" name="Группа 25"/>
              <p:cNvGrpSpPr/>
              <p:nvPr/>
            </p:nvGrpSpPr>
            <p:grpSpPr>
              <a:xfrm>
                <a:off x="0" y="-13"/>
                <a:ext cx="3551678" cy="1305697"/>
                <a:chOff x="0" y="-13"/>
                <a:chExt cx="3551678" cy="1305697"/>
              </a:xfrm>
              <a:grpFill/>
            </p:grpSpPr>
            <p:sp>
              <p:nvSpPr>
                <p:cNvPr id="35" name="Надпись 2"/>
                <p:cNvSpPr txBox="1">
                  <a:spLocks noChangeArrowheads="1"/>
                </p:cNvSpPr>
                <p:nvPr/>
              </p:nvSpPr>
              <p:spPr bwMode="auto">
                <a:xfrm>
                  <a:off x="2410231" y="379894"/>
                  <a:ext cx="427403" cy="739802"/>
                </a:xfrm>
                <a:prstGeom prst="rect">
                  <a:avLst/>
                </a:prstGeom>
                <a:grpFill/>
                <a:ln w="9525">
                  <a:noFill/>
                  <a:miter lim="800000"/>
                  <a:headEnd/>
                  <a:tailEnd/>
                </a:ln>
              </p:spPr>
              <p:txBody>
                <a:bodyPr rot="0" vert="horz" wrap="square" lIns="91440" tIns="45720" rIns="91440" bIns="45720" anchor="t" anchorCtr="0">
                  <a:spAutoFit/>
                </a:bodyPr>
                <a:lstStyle/>
                <a:p>
                  <a:pPr algn="ctr">
                    <a:lnSpc>
                      <a:spcPct val="150000"/>
                    </a:lnSpc>
                    <a:spcAft>
                      <a:spcPts val="1000"/>
                    </a:spcAft>
                  </a:pPr>
                  <a:r>
                    <a:rPr lang="en-US" sz="2200" b="1">
                      <a:solidFill>
                        <a:srgbClr val="000000"/>
                      </a:solidFill>
                      <a:effectLst/>
                      <a:latin typeface="Calibri"/>
                      <a:ea typeface="Calibri"/>
                      <a:cs typeface="Times New Roman"/>
                    </a:rPr>
                    <a:t>…</a:t>
                  </a:r>
                  <a:endParaRPr lang="ru-RU" sz="1200">
                    <a:effectLst/>
                    <a:latin typeface="Times New Roman"/>
                    <a:ea typeface="Calibri"/>
                    <a:cs typeface="Times New Roman"/>
                  </a:endParaRPr>
                </a:p>
              </p:txBody>
            </p:sp>
            <p:sp>
              <p:nvSpPr>
                <p:cNvPr id="36" name="Овал 35"/>
                <p:cNvSpPr/>
                <p:nvPr/>
              </p:nvSpPr>
              <p:spPr>
                <a:xfrm>
                  <a:off x="0" y="439387"/>
                  <a:ext cx="1567543" cy="438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US" sz="1200" b="1">
                      <a:solidFill>
                        <a:srgbClr val="000000"/>
                      </a:solidFill>
                      <a:effectLst/>
                      <a:ea typeface="Calibri"/>
                      <a:cs typeface="Times New Roman"/>
                    </a:rPr>
                    <a:t>Flight phase 0</a:t>
                  </a:r>
                  <a:endParaRPr lang="ru-RU" sz="1200">
                    <a:effectLst/>
                    <a:latin typeface="Times New Roman"/>
                    <a:ea typeface="Calibri"/>
                    <a:cs typeface="Times New Roman"/>
                  </a:endParaRPr>
                </a:p>
              </p:txBody>
            </p:sp>
            <p:sp>
              <p:nvSpPr>
                <p:cNvPr id="37" name="Овал 36"/>
                <p:cNvSpPr/>
                <p:nvPr/>
              </p:nvSpPr>
              <p:spPr>
                <a:xfrm>
                  <a:off x="1876122" y="-13"/>
                  <a:ext cx="1675556" cy="4387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US" sz="1200" b="1">
                      <a:solidFill>
                        <a:srgbClr val="000000"/>
                      </a:solidFill>
                      <a:effectLst/>
                      <a:ea typeface="Calibri"/>
                      <a:cs typeface="Times New Roman"/>
                    </a:rPr>
                    <a:t>Maneuver 0.0</a:t>
                  </a:r>
                  <a:endParaRPr lang="ru-RU" sz="1200">
                    <a:effectLst/>
                    <a:latin typeface="Times New Roman"/>
                    <a:ea typeface="Calibri"/>
                    <a:cs typeface="Times New Roman"/>
                  </a:endParaRPr>
                </a:p>
              </p:txBody>
            </p:sp>
            <p:sp>
              <p:nvSpPr>
                <p:cNvPr id="38" name="Овал 37"/>
                <p:cNvSpPr/>
                <p:nvPr/>
              </p:nvSpPr>
              <p:spPr>
                <a:xfrm>
                  <a:off x="1876301" y="866899"/>
                  <a:ext cx="1675376" cy="438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US" sz="1200" b="1">
                      <a:solidFill>
                        <a:srgbClr val="000000"/>
                      </a:solidFill>
                      <a:effectLst/>
                      <a:ea typeface="Calibri"/>
                      <a:cs typeface="Times New Roman"/>
                    </a:rPr>
                    <a:t>Maneuver 0.m</a:t>
                  </a:r>
                  <a:endParaRPr lang="ru-RU" sz="1200">
                    <a:effectLst/>
                    <a:latin typeface="Times New Roman"/>
                    <a:ea typeface="Calibri"/>
                    <a:cs typeface="Times New Roman"/>
                  </a:endParaRPr>
                </a:p>
              </p:txBody>
            </p:sp>
            <p:cxnSp>
              <p:nvCxnSpPr>
                <p:cNvPr id="39" name="Прямая со стрелкой 38"/>
                <p:cNvCxnSpPr/>
                <p:nvPr/>
              </p:nvCxnSpPr>
              <p:spPr>
                <a:xfrm flipV="1">
                  <a:off x="1567543" y="308758"/>
                  <a:ext cx="379730" cy="332238"/>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1567543" y="641268"/>
                  <a:ext cx="308610" cy="368935"/>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Группа 26"/>
              <p:cNvGrpSpPr/>
              <p:nvPr/>
            </p:nvGrpSpPr>
            <p:grpSpPr>
              <a:xfrm>
                <a:off x="47502" y="1591294"/>
                <a:ext cx="3504175" cy="1305684"/>
                <a:chOff x="0" y="0"/>
                <a:chExt cx="3504175" cy="1305684"/>
              </a:xfrm>
              <a:grpFill/>
            </p:grpSpPr>
            <p:sp>
              <p:nvSpPr>
                <p:cNvPr id="29" name="Надпись 2"/>
                <p:cNvSpPr txBox="1">
                  <a:spLocks noChangeArrowheads="1"/>
                </p:cNvSpPr>
                <p:nvPr/>
              </p:nvSpPr>
              <p:spPr bwMode="auto">
                <a:xfrm>
                  <a:off x="2410223" y="379512"/>
                  <a:ext cx="427403" cy="739802"/>
                </a:xfrm>
                <a:prstGeom prst="rect">
                  <a:avLst/>
                </a:prstGeom>
                <a:grpFill/>
                <a:ln w="9525">
                  <a:noFill/>
                  <a:miter lim="800000"/>
                  <a:headEnd/>
                  <a:tailEnd/>
                </a:ln>
              </p:spPr>
              <p:txBody>
                <a:bodyPr rot="0" vert="horz" wrap="square" lIns="91440" tIns="45720" rIns="91440" bIns="45720" anchor="t" anchorCtr="0">
                  <a:spAutoFit/>
                </a:bodyPr>
                <a:lstStyle/>
                <a:p>
                  <a:pPr algn="ctr">
                    <a:lnSpc>
                      <a:spcPct val="150000"/>
                    </a:lnSpc>
                    <a:spcAft>
                      <a:spcPts val="1000"/>
                    </a:spcAft>
                  </a:pPr>
                  <a:r>
                    <a:rPr lang="en-US" sz="2200" b="1">
                      <a:solidFill>
                        <a:srgbClr val="000000"/>
                      </a:solidFill>
                      <a:effectLst/>
                      <a:latin typeface="Calibri"/>
                      <a:ea typeface="Calibri"/>
                      <a:cs typeface="Times New Roman"/>
                    </a:rPr>
                    <a:t>…</a:t>
                  </a:r>
                  <a:endParaRPr lang="ru-RU" sz="1200">
                    <a:effectLst/>
                    <a:latin typeface="Times New Roman"/>
                    <a:ea typeface="Calibri"/>
                    <a:cs typeface="Times New Roman"/>
                  </a:endParaRPr>
                </a:p>
              </p:txBody>
            </p:sp>
            <p:sp>
              <p:nvSpPr>
                <p:cNvPr id="30" name="Овал 29"/>
                <p:cNvSpPr/>
                <p:nvPr/>
              </p:nvSpPr>
              <p:spPr>
                <a:xfrm>
                  <a:off x="0" y="439387"/>
                  <a:ext cx="1567543" cy="438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US" sz="1200" b="1">
                      <a:solidFill>
                        <a:srgbClr val="000000"/>
                      </a:solidFill>
                      <a:effectLst/>
                      <a:ea typeface="Calibri"/>
                      <a:cs typeface="Times New Roman"/>
                    </a:rPr>
                    <a:t>Flight phase N</a:t>
                  </a:r>
                  <a:endParaRPr lang="ru-RU" sz="1200">
                    <a:effectLst/>
                    <a:latin typeface="Times New Roman"/>
                    <a:ea typeface="Calibri"/>
                    <a:cs typeface="Times New Roman"/>
                  </a:endParaRPr>
                </a:p>
              </p:txBody>
            </p:sp>
            <p:sp>
              <p:nvSpPr>
                <p:cNvPr id="31" name="Овал 30"/>
                <p:cNvSpPr/>
                <p:nvPr/>
              </p:nvSpPr>
              <p:spPr>
                <a:xfrm>
                  <a:off x="1864427" y="0"/>
                  <a:ext cx="1639748" cy="438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US" sz="1200" b="1">
                      <a:solidFill>
                        <a:srgbClr val="000000"/>
                      </a:solidFill>
                      <a:effectLst/>
                      <a:ea typeface="Calibri"/>
                      <a:cs typeface="Times New Roman"/>
                    </a:rPr>
                    <a:t>Maneuver N.0</a:t>
                  </a:r>
                  <a:endParaRPr lang="ru-RU" sz="1200">
                    <a:effectLst/>
                    <a:latin typeface="Times New Roman"/>
                    <a:ea typeface="Calibri"/>
                    <a:cs typeface="Times New Roman"/>
                  </a:endParaRPr>
                </a:p>
              </p:txBody>
            </p:sp>
            <p:sp>
              <p:nvSpPr>
                <p:cNvPr id="32" name="Овал 31"/>
                <p:cNvSpPr/>
                <p:nvPr/>
              </p:nvSpPr>
              <p:spPr>
                <a:xfrm>
                  <a:off x="1852549" y="866899"/>
                  <a:ext cx="1651625" cy="438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US" sz="1200" b="1">
                      <a:solidFill>
                        <a:srgbClr val="000000"/>
                      </a:solidFill>
                      <a:effectLst/>
                      <a:ea typeface="Calibri"/>
                      <a:cs typeface="Times New Roman"/>
                    </a:rPr>
                    <a:t>Maneuver N.k</a:t>
                  </a:r>
                  <a:endParaRPr lang="ru-RU" sz="1200">
                    <a:effectLst/>
                    <a:latin typeface="Times New Roman"/>
                    <a:ea typeface="Calibri"/>
                    <a:cs typeface="Times New Roman"/>
                  </a:endParaRPr>
                </a:p>
              </p:txBody>
            </p:sp>
            <p:cxnSp>
              <p:nvCxnSpPr>
                <p:cNvPr id="33" name="Прямая со стрелкой 32"/>
                <p:cNvCxnSpPr/>
                <p:nvPr/>
              </p:nvCxnSpPr>
              <p:spPr>
                <a:xfrm flipV="1">
                  <a:off x="1567543" y="308758"/>
                  <a:ext cx="379730" cy="332238"/>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1567543" y="641268"/>
                  <a:ext cx="308610" cy="368935"/>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Надпись 2"/>
              <p:cNvSpPr txBox="1">
                <a:spLocks noChangeArrowheads="1"/>
              </p:cNvSpPr>
              <p:nvPr/>
            </p:nvSpPr>
            <p:spPr bwMode="auto">
              <a:xfrm>
                <a:off x="569908" y="1210967"/>
                <a:ext cx="427403" cy="739802"/>
              </a:xfrm>
              <a:prstGeom prst="rect">
                <a:avLst/>
              </a:prstGeom>
              <a:grpFill/>
              <a:ln w="9525">
                <a:noFill/>
                <a:miter lim="800000"/>
                <a:headEnd/>
                <a:tailEnd/>
              </a:ln>
            </p:spPr>
            <p:txBody>
              <a:bodyPr rot="0" vert="horz" wrap="square" lIns="91440" tIns="45720" rIns="91440" bIns="45720" anchor="t" anchorCtr="0">
                <a:spAutoFit/>
              </a:bodyPr>
              <a:lstStyle/>
              <a:p>
                <a:pPr algn="ctr">
                  <a:lnSpc>
                    <a:spcPct val="150000"/>
                  </a:lnSpc>
                  <a:spcAft>
                    <a:spcPts val="1000"/>
                  </a:spcAft>
                </a:pPr>
                <a:r>
                  <a:rPr lang="en-US" sz="2200" b="1">
                    <a:solidFill>
                      <a:srgbClr val="000000"/>
                    </a:solidFill>
                    <a:effectLst/>
                    <a:latin typeface="Calibri"/>
                    <a:ea typeface="Calibri"/>
                    <a:cs typeface="Times New Roman"/>
                  </a:rPr>
                  <a:t>…</a:t>
                </a:r>
                <a:endParaRPr lang="ru-RU" sz="1200">
                  <a:effectLst/>
                  <a:latin typeface="Times New Roman"/>
                  <a:ea typeface="Calibri"/>
                  <a:cs typeface="Times New Roman"/>
                </a:endParaRPr>
              </a:p>
            </p:txBody>
          </p:sp>
        </p:grpSp>
        <p:grpSp>
          <p:nvGrpSpPr>
            <p:cNvPr id="13" name="Группа 12"/>
            <p:cNvGrpSpPr/>
            <p:nvPr/>
          </p:nvGrpSpPr>
          <p:grpSpPr>
            <a:xfrm>
              <a:off x="3883232" y="0"/>
              <a:ext cx="961645" cy="3028043"/>
              <a:chOff x="0" y="0"/>
              <a:chExt cx="961645" cy="3028043"/>
            </a:xfrm>
            <a:grpFill/>
          </p:grpSpPr>
          <p:sp>
            <p:nvSpPr>
              <p:cNvPr id="17" name="Надпись 2"/>
              <p:cNvSpPr txBox="1">
                <a:spLocks noChangeArrowheads="1"/>
              </p:cNvSpPr>
              <p:nvPr/>
            </p:nvSpPr>
            <p:spPr bwMode="auto">
              <a:xfrm>
                <a:off x="284213" y="1282227"/>
                <a:ext cx="427354" cy="739774"/>
              </a:xfrm>
              <a:prstGeom prst="rect">
                <a:avLst/>
              </a:prstGeom>
              <a:grpFill/>
              <a:ln w="9525">
                <a:noFill/>
                <a:miter lim="800000"/>
                <a:headEnd/>
                <a:tailEnd/>
              </a:ln>
            </p:spPr>
            <p:txBody>
              <a:bodyPr rot="0" vert="horz" wrap="square" lIns="91440" tIns="45720" rIns="91440" bIns="45720" anchor="t" anchorCtr="0">
                <a:spAutoFit/>
              </a:bodyPr>
              <a:lstStyle/>
              <a:p>
                <a:pPr algn="ctr">
                  <a:lnSpc>
                    <a:spcPct val="150000"/>
                  </a:lnSpc>
                  <a:spcAft>
                    <a:spcPts val="1000"/>
                  </a:spcAft>
                </a:pPr>
                <a:r>
                  <a:rPr lang="en-US" sz="2200" b="1">
                    <a:solidFill>
                      <a:srgbClr val="000000"/>
                    </a:solidFill>
                    <a:effectLst/>
                    <a:latin typeface="Calibri"/>
                    <a:ea typeface="Calibri"/>
                    <a:cs typeface="Times New Roman"/>
                  </a:rPr>
                  <a:t>…</a:t>
                </a:r>
                <a:endParaRPr lang="ru-RU" sz="1200">
                  <a:effectLst/>
                  <a:latin typeface="Times New Roman"/>
                  <a:ea typeface="Calibri"/>
                  <a:cs typeface="Times New Roman"/>
                </a:endParaRPr>
              </a:p>
            </p:txBody>
          </p:sp>
          <p:grpSp>
            <p:nvGrpSpPr>
              <p:cNvPr id="18" name="Группа 17"/>
              <p:cNvGrpSpPr/>
              <p:nvPr/>
            </p:nvGrpSpPr>
            <p:grpSpPr>
              <a:xfrm>
                <a:off x="0" y="0"/>
                <a:ext cx="961645" cy="3028043"/>
                <a:chOff x="0" y="0"/>
                <a:chExt cx="961645" cy="3028043"/>
              </a:xfrm>
              <a:grpFill/>
            </p:grpSpPr>
            <p:sp>
              <p:nvSpPr>
                <p:cNvPr id="19" name="Надпись 2"/>
                <p:cNvSpPr txBox="1">
                  <a:spLocks noChangeArrowheads="1"/>
                </p:cNvSpPr>
                <p:nvPr/>
              </p:nvSpPr>
              <p:spPr bwMode="auto">
                <a:xfrm>
                  <a:off x="284213" y="427410"/>
                  <a:ext cx="427354" cy="739774"/>
                </a:xfrm>
                <a:prstGeom prst="rect">
                  <a:avLst/>
                </a:prstGeom>
                <a:grpFill/>
                <a:ln w="9525">
                  <a:noFill/>
                  <a:miter lim="800000"/>
                  <a:headEnd/>
                  <a:tailEnd/>
                </a:ln>
              </p:spPr>
              <p:txBody>
                <a:bodyPr rot="0" vert="horz" wrap="square" lIns="91440" tIns="45720" rIns="91440" bIns="45720" anchor="t" anchorCtr="0">
                  <a:spAutoFit/>
                </a:bodyPr>
                <a:lstStyle/>
                <a:p>
                  <a:pPr algn="ctr">
                    <a:lnSpc>
                      <a:spcPct val="150000"/>
                    </a:lnSpc>
                    <a:spcAft>
                      <a:spcPts val="1000"/>
                    </a:spcAft>
                  </a:pPr>
                  <a:r>
                    <a:rPr lang="en-US" sz="2200" b="1">
                      <a:solidFill>
                        <a:srgbClr val="000000"/>
                      </a:solidFill>
                      <a:effectLst/>
                      <a:latin typeface="Calibri"/>
                      <a:ea typeface="Calibri"/>
                      <a:cs typeface="Times New Roman"/>
                    </a:rPr>
                    <a:t>…</a:t>
                  </a:r>
                  <a:endParaRPr lang="ru-RU" sz="1200">
                    <a:effectLst/>
                    <a:latin typeface="Times New Roman"/>
                    <a:ea typeface="Calibri"/>
                    <a:cs typeface="Times New Roman"/>
                  </a:endParaRPr>
                </a:p>
              </p:txBody>
            </p:sp>
            <p:grpSp>
              <p:nvGrpSpPr>
                <p:cNvPr id="20" name="Группа 19"/>
                <p:cNvGrpSpPr/>
                <p:nvPr/>
              </p:nvGrpSpPr>
              <p:grpSpPr>
                <a:xfrm>
                  <a:off x="0" y="0"/>
                  <a:ext cx="961645" cy="3028043"/>
                  <a:chOff x="0" y="0"/>
                  <a:chExt cx="961645" cy="3028043"/>
                </a:xfrm>
                <a:grpFill/>
              </p:grpSpPr>
              <p:sp>
                <p:nvSpPr>
                  <p:cNvPr id="21" name="Надпись 2"/>
                  <p:cNvSpPr txBox="1">
                    <a:spLocks noChangeArrowheads="1"/>
                  </p:cNvSpPr>
                  <p:nvPr/>
                </p:nvSpPr>
                <p:spPr bwMode="auto">
                  <a:xfrm>
                    <a:off x="296085" y="2077684"/>
                    <a:ext cx="427354" cy="739774"/>
                  </a:xfrm>
                  <a:prstGeom prst="rect">
                    <a:avLst/>
                  </a:prstGeom>
                  <a:grpFill/>
                  <a:ln w="9525">
                    <a:noFill/>
                    <a:miter lim="800000"/>
                    <a:headEnd/>
                    <a:tailEnd/>
                  </a:ln>
                </p:spPr>
                <p:txBody>
                  <a:bodyPr rot="0" vert="horz" wrap="square" lIns="91440" tIns="45720" rIns="91440" bIns="45720" anchor="t" anchorCtr="0">
                    <a:spAutoFit/>
                  </a:bodyPr>
                  <a:lstStyle/>
                  <a:p>
                    <a:pPr algn="ctr">
                      <a:lnSpc>
                        <a:spcPct val="150000"/>
                      </a:lnSpc>
                      <a:spcAft>
                        <a:spcPts val="1000"/>
                      </a:spcAft>
                    </a:pPr>
                    <a:r>
                      <a:rPr lang="en-US" sz="2200" b="1">
                        <a:solidFill>
                          <a:srgbClr val="000000"/>
                        </a:solidFill>
                        <a:effectLst/>
                        <a:latin typeface="Calibri"/>
                        <a:ea typeface="Calibri"/>
                        <a:cs typeface="Times New Roman"/>
                      </a:rPr>
                      <a:t>…</a:t>
                    </a:r>
                    <a:endParaRPr lang="ru-RU" sz="1200">
                      <a:effectLst/>
                      <a:latin typeface="Times New Roman"/>
                      <a:ea typeface="Calibri"/>
                      <a:cs typeface="Times New Roman"/>
                    </a:endParaRPr>
                  </a:p>
                </p:txBody>
              </p:sp>
              <p:sp>
                <p:nvSpPr>
                  <p:cNvPr id="22" name="Прямоугольник 21"/>
                  <p:cNvSpPr/>
                  <p:nvPr/>
                </p:nvSpPr>
                <p:spPr>
                  <a:xfrm>
                    <a:off x="0" y="0"/>
                    <a:ext cx="938150" cy="546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US" sz="1200" b="1">
                        <a:solidFill>
                          <a:srgbClr val="000000"/>
                        </a:solidFill>
                        <a:effectLst/>
                        <a:ea typeface="Calibri"/>
                        <a:cs typeface="Times New Roman"/>
                      </a:rPr>
                      <a:t>Status 0</a:t>
                    </a:r>
                    <a:endParaRPr lang="ru-RU" sz="1200">
                      <a:effectLst/>
                      <a:latin typeface="Times New Roman"/>
                      <a:ea typeface="Calibri"/>
                      <a:cs typeface="Times New Roman"/>
                    </a:endParaRPr>
                  </a:p>
                </p:txBody>
              </p:sp>
              <p:sp>
                <p:nvSpPr>
                  <p:cNvPr id="23" name="Прямоугольник 22"/>
                  <p:cNvSpPr/>
                  <p:nvPr/>
                </p:nvSpPr>
                <p:spPr>
                  <a:xfrm>
                    <a:off x="11875" y="878774"/>
                    <a:ext cx="937895" cy="546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US" sz="1200" b="1">
                        <a:solidFill>
                          <a:srgbClr val="000000"/>
                        </a:solidFill>
                        <a:effectLst/>
                        <a:ea typeface="Calibri"/>
                        <a:cs typeface="Times New Roman"/>
                      </a:rPr>
                      <a:t>Status m</a:t>
                    </a:r>
                    <a:endParaRPr lang="ru-RU" sz="1200">
                      <a:effectLst/>
                      <a:latin typeface="Times New Roman"/>
                      <a:ea typeface="Calibri"/>
                      <a:cs typeface="Times New Roman"/>
                    </a:endParaRPr>
                  </a:p>
                </p:txBody>
              </p:sp>
              <p:sp>
                <p:nvSpPr>
                  <p:cNvPr id="24" name="Прямоугольник 23"/>
                  <p:cNvSpPr/>
                  <p:nvPr/>
                </p:nvSpPr>
                <p:spPr>
                  <a:xfrm>
                    <a:off x="23750" y="1698172"/>
                    <a:ext cx="937895" cy="546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US" sz="1200" b="1">
                        <a:solidFill>
                          <a:srgbClr val="000000"/>
                        </a:solidFill>
                        <a:effectLst/>
                        <a:ea typeface="Calibri"/>
                        <a:cs typeface="Times New Roman"/>
                      </a:rPr>
                      <a:t>Status (n-k)</a:t>
                    </a:r>
                    <a:endParaRPr lang="ru-RU" sz="1200">
                      <a:effectLst/>
                      <a:latin typeface="Times New Roman"/>
                      <a:ea typeface="Calibri"/>
                      <a:cs typeface="Times New Roman"/>
                    </a:endParaRPr>
                  </a:p>
                </p:txBody>
              </p:sp>
              <p:sp>
                <p:nvSpPr>
                  <p:cNvPr id="25" name="Прямоугольник 24"/>
                  <p:cNvSpPr/>
                  <p:nvPr/>
                </p:nvSpPr>
                <p:spPr>
                  <a:xfrm>
                    <a:off x="23750" y="2481943"/>
                    <a:ext cx="937895" cy="546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n-US" sz="1200" b="1">
                        <a:solidFill>
                          <a:srgbClr val="000000"/>
                        </a:solidFill>
                        <a:effectLst/>
                        <a:ea typeface="Calibri"/>
                        <a:cs typeface="Times New Roman"/>
                      </a:rPr>
                      <a:t>Status n</a:t>
                    </a:r>
                    <a:endParaRPr lang="ru-RU" sz="1200">
                      <a:effectLst/>
                      <a:latin typeface="Times New Roman"/>
                      <a:ea typeface="Calibri"/>
                      <a:cs typeface="Times New Roman"/>
                    </a:endParaRPr>
                  </a:p>
                </p:txBody>
              </p:sp>
            </p:grpSp>
          </p:grpSp>
        </p:grpSp>
        <p:cxnSp>
          <p:nvCxnSpPr>
            <p:cNvPr id="14" name="Прямая со стрелкой 13"/>
            <p:cNvCxnSpPr>
              <a:stCxn id="37" idx="6"/>
            </p:cNvCxnSpPr>
            <p:nvPr/>
          </p:nvCxnSpPr>
          <p:spPr>
            <a:xfrm flipV="1">
              <a:off x="3551272" y="320634"/>
              <a:ext cx="344116" cy="5615"/>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38" idx="6"/>
            </p:cNvCxnSpPr>
            <p:nvPr/>
          </p:nvCxnSpPr>
          <p:spPr>
            <a:xfrm flipV="1">
              <a:off x="3551271" y="1187533"/>
              <a:ext cx="332242" cy="5596"/>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32" idx="6"/>
            </p:cNvCxnSpPr>
            <p:nvPr/>
          </p:nvCxnSpPr>
          <p:spPr>
            <a:xfrm>
              <a:off x="3551270" y="2784364"/>
              <a:ext cx="367868" cy="6337"/>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2520280" y="5085184"/>
            <a:ext cx="6516216" cy="1631216"/>
          </a:xfrm>
          <a:prstGeom prst="rect">
            <a:avLst/>
          </a:prstGeom>
          <a:noFill/>
        </p:spPr>
        <p:txBody>
          <a:bodyPr wrap="square" rtlCol="0">
            <a:spAutoFit/>
          </a:bodyPr>
          <a:lstStyle/>
          <a:p>
            <a:r>
              <a:rPr lang="en-US" sz="2000" dirty="0"/>
              <a:t>Depending on the maneuver set assigned to a pilot, the number of difficulty grades and specific model schemes can be customized. The basic process structure is the same for all sets of maneuvers, with the number of essential grades changing. </a:t>
            </a:r>
            <a:endParaRPr lang="ru-RU" sz="2000" dirty="0"/>
          </a:p>
        </p:txBody>
      </p:sp>
      <p:sp>
        <p:nvSpPr>
          <p:cNvPr id="41" name="Заголовок 1"/>
          <p:cNvSpPr txBox="1">
            <a:spLocks/>
          </p:cNvSpPr>
          <p:nvPr/>
        </p:nvSpPr>
        <p:spPr>
          <a:xfrm>
            <a:off x="204912" y="2780928"/>
            <a:ext cx="2062832" cy="3096344"/>
          </a:xfrm>
          <a:prstGeom prst="rect">
            <a:avLst/>
          </a:prstGeom>
        </p:spPr>
        <p:txBody>
          <a:bodyPr vert="horz" lIns="91440" tIns="45720" rIns="91440" bIns="45720" rtlCol="0" anchor="ctr">
            <a:noAutofit/>
          </a:bodyPr>
          <a:lstStyle/>
          <a:p>
            <a:pPr lvl="0" algn="ctr">
              <a:spcBef>
                <a:spcPct val="0"/>
              </a:spcBef>
              <a:defRPr/>
            </a:pPr>
            <a:r>
              <a:rPr lang="en-US" sz="2000" b="1" dirty="0">
                <a:solidFill>
                  <a:schemeClr val="tx1">
                    <a:lumMod val="65000"/>
                    <a:lumOff val="35000"/>
                  </a:schemeClr>
                </a:solidFill>
                <a:latin typeface="Times New Roman" pitchFamily="18" charset="0"/>
                <a:cs typeface="Times New Roman" pitchFamily="18" charset="0"/>
              </a:rPr>
              <a:t>Model in terms of the Evidence-Based Training Guide </a:t>
            </a:r>
            <a:endParaRPr lang="ru-RU" sz="2000" b="1" dirty="0">
              <a:solidFill>
                <a:schemeClr val="tx1">
                  <a:lumMod val="65000"/>
                  <a:lumOff val="3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7075622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13615" y="116632"/>
            <a:ext cx="6622881" cy="792088"/>
          </a:xfrm>
          <a:prstGeom prst="rect">
            <a:avLst/>
          </a:prstGeom>
        </p:spPr>
        <p:txBody>
          <a:bodyPr vert="horz" lIns="91440" tIns="45720" rIns="91440" bIns="45720" rtlCol="0" anchor="ctr">
            <a:noAutofit/>
          </a:bodyPr>
          <a:lstStyle/>
          <a:p>
            <a:pPr lvl="0">
              <a:spcBef>
                <a:spcPct val="0"/>
              </a:spcBef>
            </a:pPr>
            <a:r>
              <a:rPr lang="en-US" sz="2400" b="1" dirty="0">
                <a:solidFill>
                  <a:schemeClr val="tx1">
                    <a:lumMod val="65000"/>
                    <a:lumOff val="35000"/>
                  </a:schemeClr>
                </a:solidFill>
                <a:latin typeface="Times New Roman" pitchFamily="18" charset="0"/>
                <a:cs typeface="Times New Roman" pitchFamily="18" charset="0"/>
              </a:rPr>
              <a:t>Continuous-time Markov process representing a training procedure</a:t>
            </a:r>
            <a:endParaRPr kumimoji="0" lang="ru-RU" sz="24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12</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173" name="Заголовок 1"/>
          <p:cNvSpPr txBox="1">
            <a:spLocks/>
          </p:cNvSpPr>
          <p:nvPr/>
        </p:nvSpPr>
        <p:spPr>
          <a:xfrm>
            <a:off x="46608" y="1772816"/>
            <a:ext cx="2267744" cy="3096344"/>
          </a:xfrm>
          <a:prstGeom prst="rect">
            <a:avLst/>
          </a:prstGeom>
        </p:spPr>
        <p:txBody>
          <a:bodyPr vert="horz" lIns="91440" tIns="45720" rIns="91440" bIns="45720" rtlCol="0" anchor="ctr">
            <a:noAutofit/>
          </a:bodyPr>
          <a:lstStyle/>
          <a:p>
            <a:pPr lvl="0" algn="ctr">
              <a:spcBef>
                <a:spcPct val="0"/>
              </a:spcBef>
              <a:defRPr/>
            </a:pPr>
            <a:r>
              <a:rPr lang="en-US" sz="2400" b="1" dirty="0">
                <a:solidFill>
                  <a:schemeClr val="tx1">
                    <a:lumMod val="65000"/>
                    <a:lumOff val="35000"/>
                  </a:schemeClr>
                </a:solidFill>
                <a:latin typeface="Times New Roman" pitchFamily="18" charset="0"/>
                <a:cs typeface="Times New Roman" pitchFamily="18" charset="0"/>
              </a:rPr>
              <a:t>Mathematical model </a:t>
            </a:r>
            <a:endParaRPr lang="ru-RU" sz="2400" b="1" dirty="0">
              <a:solidFill>
                <a:schemeClr val="tx1">
                  <a:lumMod val="65000"/>
                  <a:lumOff val="35000"/>
                </a:schemeClr>
              </a:solidFill>
              <a:latin typeface="Times New Roman" pitchFamily="18" charset="0"/>
              <a:cs typeface="Times New Roman" pitchFamily="18" charset="0"/>
            </a:endParaRPr>
          </a:p>
        </p:txBody>
      </p:sp>
      <p:sp>
        <p:nvSpPr>
          <p:cNvPr id="73" name="Rectangle 3"/>
          <p:cNvSpPr txBox="1">
            <a:spLocks noChangeArrowheads="1"/>
          </p:cNvSpPr>
          <p:nvPr/>
        </p:nvSpPr>
        <p:spPr>
          <a:xfrm>
            <a:off x="2553944" y="4855905"/>
            <a:ext cx="6489928" cy="1698325"/>
          </a:xfrm>
          <a:prstGeom prst="rect">
            <a:avLst/>
          </a:prstGeom>
        </p:spPr>
        <p:txBody>
          <a:bodyPr vert="horz" lIns="91440" tIns="45720" rIns="91440" bIns="45720" rtlCol="0">
            <a:normAutofit/>
          </a:bodyPr>
          <a:lstStyle/>
          <a:p>
            <a:pPr algn="ctr"/>
            <a:r>
              <a:rPr lang="ru-RU" sz="1600" dirty="0"/>
              <a:t> </a:t>
            </a:r>
            <a:endParaRPr lang="ru-RU" sz="1600" b="1" i="1" dirty="0"/>
          </a:p>
        </p:txBody>
      </p:sp>
      <p:grpSp>
        <p:nvGrpSpPr>
          <p:cNvPr id="231" name="Группа 230"/>
          <p:cNvGrpSpPr>
            <a:grpSpLocks/>
          </p:cNvGrpSpPr>
          <p:nvPr/>
        </p:nvGrpSpPr>
        <p:grpSpPr bwMode="auto">
          <a:xfrm>
            <a:off x="2405950" y="1225620"/>
            <a:ext cx="6846570" cy="1339284"/>
            <a:chOff x="1341" y="1883"/>
            <a:chExt cx="11159" cy="2369"/>
          </a:xfrm>
        </p:grpSpPr>
        <p:grpSp>
          <p:nvGrpSpPr>
            <p:cNvPr id="232" name="Group 52"/>
            <p:cNvGrpSpPr>
              <a:grpSpLocks/>
            </p:cNvGrpSpPr>
            <p:nvPr/>
          </p:nvGrpSpPr>
          <p:grpSpPr bwMode="auto">
            <a:xfrm>
              <a:off x="1570" y="3356"/>
              <a:ext cx="10217" cy="896"/>
              <a:chOff x="989" y="7176"/>
              <a:chExt cx="14956" cy="980"/>
            </a:xfrm>
          </p:grpSpPr>
          <p:sp>
            <p:nvSpPr>
              <p:cNvPr id="265" name="Rectangle 1"/>
              <p:cNvSpPr>
                <a:spLocks noChangeArrowheads="1"/>
              </p:cNvSpPr>
              <p:nvPr/>
            </p:nvSpPr>
            <p:spPr bwMode="auto">
              <a:xfrm>
                <a:off x="989"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baseline="-25000">
                    <a:effectLst/>
                    <a:latin typeface="Times New Roman"/>
                    <a:ea typeface="Times New Roman"/>
                  </a:rPr>
                  <a:t>0</a:t>
                </a:r>
                <a:endParaRPr lang="ru-RU" sz="1200">
                  <a:effectLst/>
                  <a:latin typeface="Times New Roman"/>
                  <a:ea typeface="Times New Roman"/>
                </a:endParaRPr>
              </a:p>
            </p:txBody>
          </p:sp>
          <p:sp>
            <p:nvSpPr>
              <p:cNvPr id="266" name="Rectangle 2"/>
              <p:cNvSpPr>
                <a:spLocks noChangeArrowheads="1"/>
              </p:cNvSpPr>
              <p:nvPr/>
            </p:nvSpPr>
            <p:spPr bwMode="auto">
              <a:xfrm>
                <a:off x="3116"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baseline="-25000">
                    <a:effectLst/>
                    <a:latin typeface="Times New Roman"/>
                    <a:ea typeface="Times New Roman"/>
                  </a:rPr>
                  <a:t>1</a:t>
                </a:r>
                <a:endParaRPr lang="ru-RU" sz="1200">
                  <a:effectLst/>
                  <a:latin typeface="Times New Roman"/>
                  <a:ea typeface="Times New Roman"/>
                </a:endParaRPr>
              </a:p>
            </p:txBody>
          </p:sp>
          <p:sp>
            <p:nvSpPr>
              <p:cNvPr id="267" name="Rectangle 3"/>
              <p:cNvSpPr>
                <a:spLocks noChangeArrowheads="1"/>
              </p:cNvSpPr>
              <p:nvPr/>
            </p:nvSpPr>
            <p:spPr bwMode="auto">
              <a:xfrm>
                <a:off x="5758"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r>
                  <a:rPr lang="en-US" sz="1200" baseline="-25000">
                    <a:effectLst/>
                    <a:latin typeface="Times New Roman"/>
                    <a:ea typeface="Times New Roman"/>
                  </a:rPr>
                  <a:t>-1</a:t>
                </a:r>
                <a:endParaRPr lang="ru-RU" sz="1200">
                  <a:effectLst/>
                  <a:latin typeface="Times New Roman"/>
                  <a:ea typeface="Times New Roman"/>
                </a:endParaRPr>
              </a:p>
            </p:txBody>
          </p:sp>
          <p:sp>
            <p:nvSpPr>
              <p:cNvPr id="268" name="Rectangle 4"/>
              <p:cNvSpPr>
                <a:spLocks noChangeArrowheads="1"/>
              </p:cNvSpPr>
              <p:nvPr/>
            </p:nvSpPr>
            <p:spPr bwMode="auto">
              <a:xfrm>
                <a:off x="7905"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endParaRPr lang="ru-RU" sz="1200">
                  <a:effectLst/>
                  <a:latin typeface="Times New Roman"/>
                  <a:ea typeface="Times New Roman"/>
                </a:endParaRPr>
              </a:p>
            </p:txBody>
          </p:sp>
          <p:sp>
            <p:nvSpPr>
              <p:cNvPr id="269" name="Rectangle 5"/>
              <p:cNvSpPr>
                <a:spLocks noChangeArrowheads="1"/>
              </p:cNvSpPr>
              <p:nvPr/>
            </p:nvSpPr>
            <p:spPr bwMode="auto">
              <a:xfrm>
                <a:off x="10055"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r>
                  <a:rPr lang="en-US" sz="1200" baseline="-25000">
                    <a:effectLst/>
                    <a:latin typeface="Times New Roman"/>
                    <a:ea typeface="Times New Roman"/>
                  </a:rPr>
                  <a:t>+1</a:t>
                </a:r>
                <a:endParaRPr lang="ru-RU" sz="1200">
                  <a:effectLst/>
                  <a:latin typeface="Times New Roman"/>
                  <a:ea typeface="Times New Roman"/>
                </a:endParaRPr>
              </a:p>
            </p:txBody>
          </p:sp>
          <p:sp>
            <p:nvSpPr>
              <p:cNvPr id="270" name="Rectangle 7"/>
              <p:cNvSpPr>
                <a:spLocks noChangeArrowheads="1"/>
              </p:cNvSpPr>
              <p:nvPr/>
            </p:nvSpPr>
            <p:spPr bwMode="auto">
              <a:xfrm>
                <a:off x="14655"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n</a:t>
                </a:r>
                <a:endParaRPr lang="ru-RU" sz="1200">
                  <a:effectLst/>
                  <a:latin typeface="Times New Roman"/>
                  <a:ea typeface="Times New Roman"/>
                </a:endParaRPr>
              </a:p>
            </p:txBody>
          </p:sp>
          <p:cxnSp>
            <p:nvCxnSpPr>
              <p:cNvPr id="271" name="Straight Arrow Connector 8"/>
              <p:cNvCxnSpPr>
                <a:cxnSpLocks noChangeShapeType="1"/>
              </p:cNvCxnSpPr>
              <p:nvPr/>
            </p:nvCxnSpPr>
            <p:spPr bwMode="auto">
              <a:xfrm>
                <a:off x="2286" y="7721"/>
                <a:ext cx="839" cy="0"/>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72" name="Straight Arrow Connector 9"/>
              <p:cNvCxnSpPr>
                <a:cxnSpLocks noChangeShapeType="1"/>
              </p:cNvCxnSpPr>
              <p:nvPr/>
            </p:nvCxnSpPr>
            <p:spPr bwMode="auto">
              <a:xfrm>
                <a:off x="7057" y="7705"/>
                <a:ext cx="839" cy="0"/>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73" name="Straight Arrow Connector 10"/>
              <p:cNvCxnSpPr>
                <a:cxnSpLocks noChangeShapeType="1"/>
              </p:cNvCxnSpPr>
              <p:nvPr/>
            </p:nvCxnSpPr>
            <p:spPr bwMode="auto">
              <a:xfrm>
                <a:off x="13804" y="7725"/>
                <a:ext cx="838" cy="0"/>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74" name="Straight Arrow Connector 13"/>
              <p:cNvCxnSpPr>
                <a:cxnSpLocks noChangeShapeType="1"/>
              </p:cNvCxnSpPr>
              <p:nvPr/>
            </p:nvCxnSpPr>
            <p:spPr bwMode="auto">
              <a:xfrm>
                <a:off x="9205" y="7704"/>
                <a:ext cx="838" cy="0"/>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sp>
            <p:nvSpPr>
              <p:cNvPr id="275" name="Text Box 2"/>
              <p:cNvSpPr txBox="1">
                <a:spLocks noChangeArrowheads="1"/>
              </p:cNvSpPr>
              <p:nvPr/>
            </p:nvSpPr>
            <p:spPr bwMode="auto">
              <a:xfrm>
                <a:off x="2296" y="7193"/>
                <a:ext cx="1053"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cs typeface="Calibri"/>
                  </a:rPr>
                  <a:t>λ</a:t>
                </a:r>
                <a:r>
                  <a:rPr lang="en-US" sz="1400" baseline="-25000">
                    <a:effectLst/>
                    <a:latin typeface="Times New Roman"/>
                    <a:ea typeface="Times New Roman"/>
                    <a:cs typeface="Calibri"/>
                  </a:rPr>
                  <a:t>0</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276" name="Text Box 2"/>
              <p:cNvSpPr txBox="1">
                <a:spLocks noChangeArrowheads="1"/>
              </p:cNvSpPr>
              <p:nvPr/>
            </p:nvSpPr>
            <p:spPr bwMode="auto">
              <a:xfrm>
                <a:off x="6948" y="7178"/>
                <a:ext cx="1461"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cs typeface="Calibri"/>
                  </a:rPr>
                  <a:t>λ</a:t>
                </a:r>
                <a:r>
                  <a:rPr lang="en-US" sz="1400" i="1" baseline="-25000">
                    <a:effectLst/>
                    <a:latin typeface="Times New Roman"/>
                    <a:ea typeface="Times New Roman"/>
                    <a:cs typeface="Calibri"/>
                  </a:rPr>
                  <a:t>k</a:t>
                </a:r>
                <a:r>
                  <a:rPr lang="en-US" sz="1400" baseline="-25000">
                    <a:effectLst/>
                    <a:latin typeface="Times New Roman"/>
                    <a:ea typeface="Times New Roman"/>
                    <a:cs typeface="Calibri"/>
                  </a:rPr>
                  <a:t>-1</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277" name="Rectangle 6"/>
              <p:cNvSpPr>
                <a:spLocks noChangeArrowheads="1"/>
              </p:cNvSpPr>
              <p:nvPr/>
            </p:nvSpPr>
            <p:spPr bwMode="auto">
              <a:xfrm>
                <a:off x="12549"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n</a:t>
                </a:r>
                <a:r>
                  <a:rPr lang="en-US" sz="1200" baseline="-25000">
                    <a:effectLst/>
                    <a:latin typeface="Times New Roman"/>
                    <a:ea typeface="Times New Roman"/>
                  </a:rPr>
                  <a:t>-1</a:t>
                </a:r>
                <a:endParaRPr lang="ru-RU" sz="1200">
                  <a:effectLst/>
                  <a:latin typeface="Times New Roman"/>
                  <a:ea typeface="Times New Roman"/>
                </a:endParaRPr>
              </a:p>
            </p:txBody>
          </p:sp>
          <p:sp>
            <p:nvSpPr>
              <p:cNvPr id="278" name="Text Box 2"/>
              <p:cNvSpPr txBox="1">
                <a:spLocks noChangeArrowheads="1"/>
              </p:cNvSpPr>
              <p:nvPr/>
            </p:nvSpPr>
            <p:spPr bwMode="auto">
              <a:xfrm>
                <a:off x="4576" y="7201"/>
                <a:ext cx="1344"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sp>
            <p:nvSpPr>
              <p:cNvPr id="279" name="Text Box 2"/>
              <p:cNvSpPr txBox="1">
                <a:spLocks noChangeArrowheads="1"/>
              </p:cNvSpPr>
              <p:nvPr/>
            </p:nvSpPr>
            <p:spPr bwMode="auto">
              <a:xfrm>
                <a:off x="11461" y="7220"/>
                <a:ext cx="1608"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sp>
            <p:nvSpPr>
              <p:cNvPr id="280" name="Text Box 2"/>
              <p:cNvSpPr txBox="1">
                <a:spLocks noChangeArrowheads="1"/>
              </p:cNvSpPr>
              <p:nvPr/>
            </p:nvSpPr>
            <p:spPr bwMode="auto">
              <a:xfrm>
                <a:off x="13810" y="7176"/>
                <a:ext cx="158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cs typeface="Calibri"/>
                  </a:rPr>
                  <a:t>λ</a:t>
                </a:r>
                <a:r>
                  <a:rPr lang="en-US" sz="1400" i="1" baseline="-25000">
                    <a:effectLst/>
                    <a:latin typeface="Times New Roman"/>
                    <a:ea typeface="Times New Roman"/>
                    <a:cs typeface="Calibri"/>
                  </a:rPr>
                  <a:t>n</a:t>
                </a:r>
                <a:r>
                  <a:rPr lang="en-US" sz="1400" baseline="-25000">
                    <a:effectLst/>
                    <a:latin typeface="Times New Roman"/>
                    <a:ea typeface="Times New Roman"/>
                    <a:cs typeface="Calibri"/>
                  </a:rPr>
                  <a:t>-1</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281" name="Text Box 2"/>
              <p:cNvSpPr txBox="1">
                <a:spLocks noChangeArrowheads="1"/>
              </p:cNvSpPr>
              <p:nvPr/>
            </p:nvSpPr>
            <p:spPr bwMode="auto">
              <a:xfrm>
                <a:off x="9204" y="7188"/>
                <a:ext cx="1299"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cs typeface="Calibri"/>
                  </a:rPr>
                  <a:t>λ</a:t>
                </a:r>
                <a:r>
                  <a:rPr lang="en-US" sz="1400" i="1" baseline="-25000">
                    <a:effectLst/>
                    <a:latin typeface="Times New Roman"/>
                    <a:ea typeface="Times New Roman"/>
                    <a:cs typeface="Calibri"/>
                  </a:rPr>
                  <a:t>k</a:t>
                </a:r>
                <a:r>
                  <a:rPr lang="en-US" sz="1400" baseline="30000">
                    <a:effectLst/>
                    <a:latin typeface="Times New Roman"/>
                    <a:ea typeface="Times New Roman"/>
                    <a:cs typeface="Calibri"/>
                  </a:rPr>
                  <a:t>+</a:t>
                </a:r>
                <a:endParaRPr lang="ru-RU" sz="1200">
                  <a:effectLst/>
                  <a:latin typeface="Times New Roman"/>
                  <a:ea typeface="Times New Roman"/>
                </a:endParaRPr>
              </a:p>
            </p:txBody>
          </p:sp>
        </p:grpSp>
        <p:grpSp>
          <p:nvGrpSpPr>
            <p:cNvPr id="233" name="Group 52"/>
            <p:cNvGrpSpPr>
              <a:grpSpLocks/>
            </p:cNvGrpSpPr>
            <p:nvPr/>
          </p:nvGrpSpPr>
          <p:grpSpPr bwMode="auto">
            <a:xfrm>
              <a:off x="1555" y="1883"/>
              <a:ext cx="10217" cy="1572"/>
              <a:chOff x="989" y="7201"/>
              <a:chExt cx="14956" cy="1720"/>
            </a:xfrm>
          </p:grpSpPr>
          <p:sp>
            <p:nvSpPr>
              <p:cNvPr id="255" name="Rectangle 1"/>
              <p:cNvSpPr>
                <a:spLocks noChangeArrowheads="1"/>
              </p:cNvSpPr>
              <p:nvPr/>
            </p:nvSpPr>
            <p:spPr bwMode="auto">
              <a:xfrm>
                <a:off x="989"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baseline="-25000">
                    <a:effectLst/>
                    <a:latin typeface="Times New Roman"/>
                    <a:ea typeface="Times New Roman"/>
                  </a:rPr>
                  <a:t>0</a:t>
                </a:r>
                <a:r>
                  <a:rPr lang="ru-RU" sz="1200" baseline="-25000">
                    <a:effectLst/>
                    <a:latin typeface="Times New Roman"/>
                    <a:ea typeface="Times New Roman"/>
                  </a:rPr>
                  <a:t>*</a:t>
                </a:r>
                <a:endParaRPr lang="ru-RU" sz="1200">
                  <a:effectLst/>
                  <a:latin typeface="Times New Roman"/>
                  <a:ea typeface="Times New Roman"/>
                </a:endParaRPr>
              </a:p>
            </p:txBody>
          </p:sp>
          <p:sp>
            <p:nvSpPr>
              <p:cNvPr id="256" name="Rectangle 2"/>
              <p:cNvSpPr>
                <a:spLocks noChangeArrowheads="1"/>
              </p:cNvSpPr>
              <p:nvPr/>
            </p:nvSpPr>
            <p:spPr bwMode="auto">
              <a:xfrm>
                <a:off x="3116"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baseline="-25000">
                    <a:effectLst/>
                    <a:latin typeface="Times New Roman"/>
                    <a:ea typeface="Times New Roman"/>
                  </a:rPr>
                  <a:t>1</a:t>
                </a:r>
                <a:r>
                  <a:rPr lang="ru-RU" sz="1200" baseline="-25000">
                    <a:effectLst/>
                    <a:latin typeface="Times New Roman"/>
                    <a:ea typeface="Times New Roman"/>
                  </a:rPr>
                  <a:t>*</a:t>
                </a:r>
                <a:endParaRPr lang="ru-RU" sz="1200">
                  <a:effectLst/>
                  <a:latin typeface="Times New Roman"/>
                  <a:ea typeface="Times New Roman"/>
                </a:endParaRPr>
              </a:p>
            </p:txBody>
          </p:sp>
          <p:sp>
            <p:nvSpPr>
              <p:cNvPr id="257" name="Rectangle 3"/>
              <p:cNvSpPr>
                <a:spLocks noChangeArrowheads="1"/>
              </p:cNvSpPr>
              <p:nvPr/>
            </p:nvSpPr>
            <p:spPr bwMode="auto">
              <a:xfrm>
                <a:off x="5758"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r>
                  <a:rPr lang="en-US" sz="1200" baseline="-25000">
                    <a:effectLst/>
                    <a:latin typeface="Times New Roman"/>
                    <a:ea typeface="Times New Roman"/>
                  </a:rPr>
                  <a:t>-1</a:t>
                </a:r>
                <a:r>
                  <a:rPr lang="ru-RU" sz="1200" baseline="-25000">
                    <a:effectLst/>
                    <a:latin typeface="Times New Roman"/>
                    <a:ea typeface="Times New Roman"/>
                  </a:rPr>
                  <a:t>,*</a:t>
                </a:r>
                <a:endParaRPr lang="ru-RU" sz="1200">
                  <a:effectLst/>
                  <a:latin typeface="Times New Roman"/>
                  <a:ea typeface="Times New Roman"/>
                </a:endParaRPr>
              </a:p>
            </p:txBody>
          </p:sp>
          <p:sp>
            <p:nvSpPr>
              <p:cNvPr id="258" name="Rectangle 4"/>
              <p:cNvSpPr>
                <a:spLocks noChangeArrowheads="1"/>
              </p:cNvSpPr>
              <p:nvPr/>
            </p:nvSpPr>
            <p:spPr bwMode="auto">
              <a:xfrm>
                <a:off x="7905"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r>
                  <a:rPr lang="ru-RU" sz="1200" i="1" baseline="-25000">
                    <a:effectLst/>
                    <a:latin typeface="Times New Roman"/>
                    <a:ea typeface="Times New Roman"/>
                  </a:rPr>
                  <a:t>*</a:t>
                </a:r>
                <a:endParaRPr lang="ru-RU" sz="1200">
                  <a:effectLst/>
                  <a:latin typeface="Times New Roman"/>
                  <a:ea typeface="Times New Roman"/>
                </a:endParaRPr>
              </a:p>
            </p:txBody>
          </p:sp>
          <p:sp>
            <p:nvSpPr>
              <p:cNvPr id="259" name="Rectangle 5"/>
              <p:cNvSpPr>
                <a:spLocks noChangeArrowheads="1"/>
              </p:cNvSpPr>
              <p:nvPr/>
            </p:nvSpPr>
            <p:spPr bwMode="auto">
              <a:xfrm>
                <a:off x="10055"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r>
                  <a:rPr lang="en-US" sz="1200" baseline="-25000">
                    <a:effectLst/>
                    <a:latin typeface="Times New Roman"/>
                    <a:ea typeface="Times New Roman"/>
                  </a:rPr>
                  <a:t>+1</a:t>
                </a:r>
                <a:r>
                  <a:rPr lang="ru-RU" sz="1200" baseline="-25000">
                    <a:effectLst/>
                    <a:latin typeface="Times New Roman"/>
                    <a:ea typeface="Times New Roman"/>
                  </a:rPr>
                  <a:t>,*</a:t>
                </a:r>
                <a:endParaRPr lang="ru-RU" sz="1200">
                  <a:effectLst/>
                  <a:latin typeface="Times New Roman"/>
                  <a:ea typeface="Times New Roman"/>
                </a:endParaRPr>
              </a:p>
            </p:txBody>
          </p:sp>
          <p:sp>
            <p:nvSpPr>
              <p:cNvPr id="260" name="Rectangle 7"/>
              <p:cNvSpPr>
                <a:spLocks noChangeArrowheads="1"/>
              </p:cNvSpPr>
              <p:nvPr/>
            </p:nvSpPr>
            <p:spPr bwMode="auto">
              <a:xfrm>
                <a:off x="14655"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n</a:t>
                </a:r>
                <a:r>
                  <a:rPr lang="ru-RU" sz="1200" i="1" baseline="-25000">
                    <a:effectLst/>
                    <a:latin typeface="Times New Roman"/>
                    <a:ea typeface="Times New Roman"/>
                  </a:rPr>
                  <a:t>*</a:t>
                </a:r>
                <a:endParaRPr lang="ru-RU" sz="1200">
                  <a:effectLst/>
                  <a:latin typeface="Times New Roman"/>
                  <a:ea typeface="Times New Roman"/>
                </a:endParaRPr>
              </a:p>
            </p:txBody>
          </p:sp>
          <p:cxnSp>
            <p:nvCxnSpPr>
              <p:cNvPr id="261" name="Straight Arrow Connector 10"/>
              <p:cNvCxnSpPr>
                <a:cxnSpLocks noChangeShapeType="1"/>
              </p:cNvCxnSpPr>
              <p:nvPr/>
            </p:nvCxnSpPr>
            <p:spPr bwMode="auto">
              <a:xfrm>
                <a:off x="12960" y="8156"/>
                <a:ext cx="0" cy="765"/>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sp>
            <p:nvSpPr>
              <p:cNvPr id="262" name="Rectangle 6"/>
              <p:cNvSpPr>
                <a:spLocks noChangeArrowheads="1"/>
              </p:cNvSpPr>
              <p:nvPr/>
            </p:nvSpPr>
            <p:spPr bwMode="auto">
              <a:xfrm>
                <a:off x="12549"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n</a:t>
                </a:r>
                <a:r>
                  <a:rPr lang="en-US" sz="1200" baseline="-25000">
                    <a:effectLst/>
                    <a:latin typeface="Times New Roman"/>
                    <a:ea typeface="Times New Roman"/>
                  </a:rPr>
                  <a:t>-1</a:t>
                </a:r>
                <a:r>
                  <a:rPr lang="ru-RU" sz="1200" baseline="-25000">
                    <a:effectLst/>
                    <a:latin typeface="Times New Roman"/>
                    <a:ea typeface="Times New Roman"/>
                  </a:rPr>
                  <a:t>,*</a:t>
                </a:r>
                <a:endParaRPr lang="ru-RU" sz="1200">
                  <a:effectLst/>
                  <a:latin typeface="Times New Roman"/>
                  <a:ea typeface="Times New Roman"/>
                </a:endParaRPr>
              </a:p>
            </p:txBody>
          </p:sp>
          <p:sp>
            <p:nvSpPr>
              <p:cNvPr id="263" name="Text Box 2"/>
              <p:cNvSpPr txBox="1">
                <a:spLocks noChangeArrowheads="1"/>
              </p:cNvSpPr>
              <p:nvPr/>
            </p:nvSpPr>
            <p:spPr bwMode="auto">
              <a:xfrm>
                <a:off x="4576" y="7201"/>
                <a:ext cx="1344"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sp>
            <p:nvSpPr>
              <p:cNvPr id="264" name="Text Box 2"/>
              <p:cNvSpPr txBox="1">
                <a:spLocks noChangeArrowheads="1"/>
              </p:cNvSpPr>
              <p:nvPr/>
            </p:nvSpPr>
            <p:spPr bwMode="auto">
              <a:xfrm>
                <a:off x="11461" y="7220"/>
                <a:ext cx="1608"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grpSp>
        <p:cxnSp>
          <p:nvCxnSpPr>
            <p:cNvPr id="234" name="Straight Arrow Connector 10"/>
            <p:cNvCxnSpPr/>
            <p:nvPr/>
          </p:nvCxnSpPr>
          <p:spPr bwMode="auto">
            <a:xfrm flipV="1">
              <a:off x="10075" y="2754"/>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35" name="Straight Arrow Connector 10"/>
            <p:cNvCxnSpPr/>
            <p:nvPr/>
          </p:nvCxnSpPr>
          <p:spPr bwMode="auto">
            <a:xfrm flipV="1">
              <a:off x="11515" y="2754"/>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36" name="Straight Arrow Connector 10"/>
            <p:cNvCxnSpPr/>
            <p:nvPr/>
          </p:nvCxnSpPr>
          <p:spPr bwMode="auto">
            <a:xfrm>
              <a:off x="11155" y="2740"/>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37" name="Straight Arrow Connector 10"/>
            <p:cNvCxnSpPr/>
            <p:nvPr/>
          </p:nvCxnSpPr>
          <p:spPr bwMode="auto">
            <a:xfrm>
              <a:off x="6565" y="2758"/>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38" name="Straight Arrow Connector 10"/>
            <p:cNvCxnSpPr/>
            <p:nvPr/>
          </p:nvCxnSpPr>
          <p:spPr bwMode="auto">
            <a:xfrm>
              <a:off x="3295" y="2740"/>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39" name="Straight Arrow Connector 10"/>
            <p:cNvCxnSpPr/>
            <p:nvPr/>
          </p:nvCxnSpPr>
          <p:spPr bwMode="auto">
            <a:xfrm>
              <a:off x="1840" y="2767"/>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40" name="Straight Arrow Connector 10"/>
            <p:cNvCxnSpPr/>
            <p:nvPr/>
          </p:nvCxnSpPr>
          <p:spPr bwMode="auto">
            <a:xfrm flipV="1">
              <a:off x="6925" y="2754"/>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41" name="Straight Arrow Connector 10"/>
            <p:cNvCxnSpPr/>
            <p:nvPr/>
          </p:nvCxnSpPr>
          <p:spPr bwMode="auto">
            <a:xfrm flipV="1">
              <a:off x="3655" y="2754"/>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42" name="Straight Arrow Connector 10"/>
            <p:cNvCxnSpPr/>
            <p:nvPr/>
          </p:nvCxnSpPr>
          <p:spPr bwMode="auto">
            <a:xfrm flipV="1">
              <a:off x="2185" y="2739"/>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sp>
          <p:nvSpPr>
            <p:cNvPr id="243" name="Text Box 2"/>
            <p:cNvSpPr txBox="1">
              <a:spLocks noChangeArrowheads="1"/>
            </p:cNvSpPr>
            <p:nvPr/>
          </p:nvSpPr>
          <p:spPr bwMode="auto">
            <a:xfrm>
              <a:off x="11420" y="2867"/>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n</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244" name="Text Box 2"/>
            <p:cNvSpPr txBox="1">
              <a:spLocks noChangeArrowheads="1"/>
            </p:cNvSpPr>
            <p:nvPr/>
          </p:nvSpPr>
          <p:spPr bwMode="auto">
            <a:xfrm>
              <a:off x="10676" y="2856"/>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n</a:t>
              </a:r>
              <a:r>
                <a:rPr lang="ru-RU" sz="1400" baseline="30000">
                  <a:effectLst/>
                  <a:latin typeface="Times New Roman"/>
                  <a:ea typeface="Times New Roman"/>
                  <a:cs typeface="Calibri"/>
                </a:rPr>
                <a:t>-</a:t>
              </a:r>
              <a:endParaRPr lang="ru-RU" sz="1200">
                <a:effectLst/>
                <a:latin typeface="Times New Roman"/>
                <a:ea typeface="Times New Roman"/>
              </a:endParaRPr>
            </a:p>
          </p:txBody>
        </p:sp>
        <p:sp>
          <p:nvSpPr>
            <p:cNvPr id="245" name="Text Box 2"/>
            <p:cNvSpPr txBox="1">
              <a:spLocks noChangeArrowheads="1"/>
            </p:cNvSpPr>
            <p:nvPr/>
          </p:nvSpPr>
          <p:spPr bwMode="auto">
            <a:xfrm>
              <a:off x="6056" y="2845"/>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k </a:t>
              </a:r>
              <a:r>
                <a:rPr lang="ru-RU" sz="1400" baseline="30000">
                  <a:effectLst/>
                  <a:latin typeface="Times New Roman"/>
                  <a:ea typeface="Times New Roman"/>
                  <a:cs typeface="Calibri"/>
                </a:rPr>
                <a:t>-</a:t>
              </a:r>
              <a:endParaRPr lang="ru-RU" sz="1200">
                <a:effectLst/>
                <a:latin typeface="Times New Roman"/>
                <a:ea typeface="Times New Roman"/>
              </a:endParaRPr>
            </a:p>
          </p:txBody>
        </p:sp>
        <p:sp>
          <p:nvSpPr>
            <p:cNvPr id="246" name="Text Box 2"/>
            <p:cNvSpPr txBox="1">
              <a:spLocks noChangeArrowheads="1"/>
            </p:cNvSpPr>
            <p:nvPr/>
          </p:nvSpPr>
          <p:spPr bwMode="auto">
            <a:xfrm>
              <a:off x="6813" y="2856"/>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k</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247" name="Text Box 2"/>
            <p:cNvSpPr txBox="1">
              <a:spLocks noChangeArrowheads="1"/>
            </p:cNvSpPr>
            <p:nvPr/>
          </p:nvSpPr>
          <p:spPr bwMode="auto">
            <a:xfrm>
              <a:off x="1341" y="2864"/>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0</a:t>
              </a:r>
              <a:r>
                <a:rPr lang="ru-RU" sz="1400" baseline="30000">
                  <a:effectLst/>
                  <a:latin typeface="Times New Roman"/>
                  <a:ea typeface="Times New Roman"/>
                  <a:cs typeface="Calibri"/>
                </a:rPr>
                <a:t>-</a:t>
              </a:r>
              <a:endParaRPr lang="ru-RU" sz="1200">
                <a:effectLst/>
                <a:latin typeface="Times New Roman"/>
                <a:ea typeface="Times New Roman"/>
              </a:endParaRPr>
            </a:p>
          </p:txBody>
        </p:sp>
        <p:sp>
          <p:nvSpPr>
            <p:cNvPr id="248" name="Text Box 2"/>
            <p:cNvSpPr txBox="1">
              <a:spLocks noChangeArrowheads="1"/>
            </p:cNvSpPr>
            <p:nvPr/>
          </p:nvSpPr>
          <p:spPr bwMode="auto">
            <a:xfrm>
              <a:off x="2094" y="2845"/>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0</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249" name="Text Box 2"/>
            <p:cNvSpPr txBox="1">
              <a:spLocks noChangeArrowheads="1"/>
            </p:cNvSpPr>
            <p:nvPr/>
          </p:nvSpPr>
          <p:spPr bwMode="auto">
            <a:xfrm>
              <a:off x="2811" y="2849"/>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1</a:t>
              </a:r>
              <a:r>
                <a:rPr lang="ru-RU" sz="1400" baseline="30000">
                  <a:effectLst/>
                  <a:latin typeface="Times New Roman"/>
                  <a:ea typeface="Times New Roman"/>
                  <a:cs typeface="Calibri"/>
                </a:rPr>
                <a:t>-</a:t>
              </a:r>
              <a:endParaRPr lang="ru-RU" sz="1200">
                <a:effectLst/>
                <a:latin typeface="Times New Roman"/>
                <a:ea typeface="Times New Roman"/>
              </a:endParaRPr>
            </a:p>
          </p:txBody>
        </p:sp>
        <p:sp>
          <p:nvSpPr>
            <p:cNvPr id="250" name="Text Box 2"/>
            <p:cNvSpPr txBox="1">
              <a:spLocks noChangeArrowheads="1"/>
            </p:cNvSpPr>
            <p:nvPr/>
          </p:nvSpPr>
          <p:spPr bwMode="auto">
            <a:xfrm>
              <a:off x="3558" y="2856"/>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1</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251" name="Text Box 2"/>
            <p:cNvSpPr txBox="1">
              <a:spLocks noChangeArrowheads="1"/>
            </p:cNvSpPr>
            <p:nvPr/>
          </p:nvSpPr>
          <p:spPr bwMode="auto">
            <a:xfrm>
              <a:off x="9125" y="2850"/>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n-1</a:t>
              </a:r>
              <a:r>
                <a:rPr lang="ru-RU" sz="1400" baseline="30000">
                  <a:effectLst/>
                  <a:latin typeface="Times New Roman"/>
                  <a:ea typeface="Times New Roman"/>
                  <a:cs typeface="Calibri"/>
                </a:rPr>
                <a:t>-</a:t>
              </a:r>
              <a:endParaRPr lang="ru-RU" sz="1200">
                <a:effectLst/>
                <a:latin typeface="Times New Roman"/>
                <a:ea typeface="Times New Roman"/>
              </a:endParaRPr>
            </a:p>
          </p:txBody>
        </p:sp>
        <p:sp>
          <p:nvSpPr>
            <p:cNvPr id="252" name="Text Box 2"/>
            <p:cNvSpPr txBox="1">
              <a:spLocks noChangeArrowheads="1"/>
            </p:cNvSpPr>
            <p:nvPr/>
          </p:nvSpPr>
          <p:spPr bwMode="auto">
            <a:xfrm>
              <a:off x="9980" y="2856"/>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n-1</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253" name="Text Box 2"/>
            <p:cNvSpPr txBox="1">
              <a:spLocks noChangeArrowheads="1"/>
            </p:cNvSpPr>
            <p:nvPr/>
          </p:nvSpPr>
          <p:spPr bwMode="auto">
            <a:xfrm>
              <a:off x="7877" y="2653"/>
              <a:ext cx="109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sp>
          <p:nvSpPr>
            <p:cNvPr id="254" name="Text Box 2"/>
            <p:cNvSpPr txBox="1">
              <a:spLocks noChangeArrowheads="1"/>
            </p:cNvSpPr>
            <p:nvPr/>
          </p:nvSpPr>
          <p:spPr bwMode="auto">
            <a:xfrm>
              <a:off x="4967" y="2653"/>
              <a:ext cx="109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grpSp>
      <mc:AlternateContent xmlns:mc="http://schemas.openxmlformats.org/markup-compatibility/2006" xmlns:a14="http://schemas.microsoft.com/office/drawing/2010/main">
        <mc:Choice Requires="a14">
          <p:sp>
            <p:nvSpPr>
              <p:cNvPr id="2" name="Прямоугольник 1"/>
              <p:cNvSpPr/>
              <p:nvPr/>
            </p:nvSpPr>
            <p:spPr>
              <a:xfrm>
                <a:off x="2390996" y="2975585"/>
                <a:ext cx="6635204" cy="3333926"/>
              </a:xfrm>
              <a:prstGeom prst="rect">
                <a:avLst/>
              </a:prstGeom>
            </p:spPr>
            <p:txBody>
              <a:bodyPr wrap="square">
                <a:spAutoFit/>
              </a:bodyPr>
              <a:lstStyle/>
              <a:p>
                <a:r>
                  <a:rPr lang="en-US" sz="2000" dirty="0"/>
                  <a:t>Probabilities of being in the process states are defined by the following set of ordinary differential equations in matrix form: </a:t>
                </a:r>
                <a:endParaRPr lang="ru-RU" sz="2000" dirty="0"/>
              </a:p>
              <a:p>
                <a:pPr/>
                <a14:m>
                  <m:oMathPara xmlns:m="http://schemas.openxmlformats.org/officeDocument/2006/math">
                    <m:oMathParaPr>
                      <m:jc m:val="centerGroup"/>
                    </m:oMathParaPr>
                    <m:oMath xmlns:m="http://schemas.openxmlformats.org/officeDocument/2006/math">
                      <m:f>
                        <m:fPr>
                          <m:ctrlPr>
                            <a:rPr lang="ru-RU" sz="2000" i="1">
                              <a:latin typeface="Cambria Math" panose="02040503050406030204" pitchFamily="18" charset="0"/>
                            </a:rPr>
                          </m:ctrlPr>
                        </m:fPr>
                        <m:num>
                          <m:r>
                            <a:rPr lang="en-US" sz="2000" i="1">
                              <a:latin typeface="Cambria Math"/>
                            </a:rPr>
                            <m:t>𝑑</m:t>
                          </m:r>
                          <m:r>
                            <a:rPr lang="en-US" sz="2000" b="1" i="1">
                              <a:latin typeface="Cambria Math"/>
                            </a:rPr>
                            <m:t>𝐩</m:t>
                          </m:r>
                          <m:r>
                            <a:rPr lang="en-US" sz="2000" b="1" i="1" baseline="-25000" smtClean="0">
                              <a:latin typeface="Cambria Math"/>
                            </a:rPr>
                            <m:t>𝒍</m:t>
                          </m:r>
                          <m:r>
                            <a:rPr lang="en-US" sz="2000" i="1">
                              <a:latin typeface="Cambria Math"/>
                            </a:rPr>
                            <m:t>(</m:t>
                          </m:r>
                          <m:r>
                            <a:rPr lang="en-US" sz="2000" i="1">
                              <a:latin typeface="Cambria Math"/>
                            </a:rPr>
                            <m:t>𝑡</m:t>
                          </m:r>
                          <m:r>
                            <a:rPr lang="en-US" sz="2000" i="1">
                              <a:latin typeface="Cambria Math"/>
                            </a:rPr>
                            <m:t>)</m:t>
                          </m:r>
                        </m:num>
                        <m:den>
                          <m:r>
                            <a:rPr lang="en-US" sz="2000" i="1">
                              <a:latin typeface="Cambria Math"/>
                            </a:rPr>
                            <m:t>𝑑𝑡</m:t>
                          </m:r>
                        </m:den>
                      </m:f>
                      <m:r>
                        <a:rPr lang="en-US" sz="2000" i="1">
                          <a:latin typeface="Cambria Math"/>
                        </a:rPr>
                        <m:t>=</m:t>
                      </m:r>
                      <m:r>
                        <a:rPr lang="en-US" sz="2000" b="1" i="1">
                          <a:latin typeface="Cambria Math"/>
                        </a:rPr>
                        <m:t>𝐌</m:t>
                      </m:r>
                      <m:d>
                        <m:dPr>
                          <m:ctrlPr>
                            <a:rPr lang="ru-RU" sz="2000" i="1" smtClean="0">
                              <a:latin typeface="Cambria Math" panose="02040503050406030204" pitchFamily="18" charset="0"/>
                            </a:rPr>
                          </m:ctrlPr>
                        </m:dPr>
                        <m:e>
                          <m:sSub>
                            <m:sSubPr>
                              <m:ctrlPr>
                                <a:rPr lang="ru-RU" sz="2000" b="1" i="1">
                                  <a:latin typeface="Cambria Math" panose="02040503050406030204" pitchFamily="18" charset="0"/>
                                </a:rPr>
                              </m:ctrlPr>
                            </m:sSubPr>
                            <m:e>
                              <m:r>
                                <a:rPr lang="en-US" sz="2000" b="1" i="1">
                                  <a:latin typeface="Cambria Math"/>
                                </a:rPr>
                                <m:t>𝛌</m:t>
                              </m:r>
                            </m:e>
                            <m:sub>
                              <m:r>
                                <a:rPr lang="en-US" sz="2000" b="1" i="1">
                                  <a:latin typeface="Cambria Math"/>
                                </a:rPr>
                                <m:t>𝒍</m:t>
                              </m:r>
                            </m:sub>
                          </m:sSub>
                        </m:e>
                      </m:d>
                      <m:r>
                        <a:rPr lang="en-US" sz="2000" b="1" i="1">
                          <a:latin typeface="Cambria Math"/>
                        </a:rPr>
                        <m:t>𝐩</m:t>
                      </m:r>
                      <m:r>
                        <a:rPr lang="en-US" sz="2000" b="1" i="1" baseline="-25000" smtClean="0">
                          <a:latin typeface="Cambria Math"/>
                        </a:rPr>
                        <m:t>𝒍</m:t>
                      </m:r>
                      <m:d>
                        <m:dPr>
                          <m:ctrlPr>
                            <a:rPr lang="ru-RU" sz="2000" i="1">
                              <a:latin typeface="Cambria Math" panose="02040503050406030204" pitchFamily="18" charset="0"/>
                            </a:rPr>
                          </m:ctrlPr>
                        </m:dPr>
                        <m:e>
                          <m:r>
                            <a:rPr lang="en-US" sz="2000" i="1">
                              <a:latin typeface="Cambria Math"/>
                            </a:rPr>
                            <m:t>𝑡</m:t>
                          </m:r>
                        </m:e>
                      </m:d>
                      <m:r>
                        <a:rPr lang="en-US" sz="2000" i="1">
                          <a:latin typeface="Cambria Math"/>
                        </a:rPr>
                        <m:t>,</m:t>
                      </m:r>
                    </m:oMath>
                  </m:oMathPara>
                </a14:m>
                <a:endParaRPr lang="ru-RU" sz="2000" dirty="0"/>
              </a:p>
              <a:p>
                <a:r>
                  <a:rPr lang="en-US" sz="2000" dirty="0"/>
                  <a:t>where </a:t>
                </a:r>
                <a14:m>
                  <m:oMath xmlns:m="http://schemas.openxmlformats.org/officeDocument/2006/math">
                    <m:r>
                      <a:rPr lang="en-US" sz="2000" i="1">
                        <a:latin typeface="Cambria Math"/>
                      </a:rPr>
                      <m:t>0≤</m:t>
                    </m:r>
                    <m:r>
                      <a:rPr lang="en-US" sz="2000" i="1">
                        <a:latin typeface="Cambria Math"/>
                      </a:rPr>
                      <m:t>𝑡</m:t>
                    </m:r>
                    <m:r>
                      <a:rPr lang="en-US" sz="2000" i="1">
                        <a:latin typeface="Cambria Math"/>
                      </a:rPr>
                      <m:t>≤</m:t>
                    </m:r>
                    <m:r>
                      <a:rPr lang="en-US" sz="2000" i="1">
                        <a:latin typeface="Cambria Math"/>
                      </a:rPr>
                      <m:t>𝑇</m:t>
                    </m:r>
                  </m:oMath>
                </a14:m>
                <a:r>
                  <a:rPr lang="en-US" sz="2000" dirty="0"/>
                  <a:t>, </a:t>
                </a:r>
                <a:r>
                  <a:rPr lang="en-US" sz="2000" i="1" dirty="0"/>
                  <a:t>{x</a:t>
                </a:r>
                <a:r>
                  <a:rPr lang="en-US" sz="2000" i="1" baseline="-25000" dirty="0"/>
                  <a:t>i</a:t>
                </a:r>
                <a:r>
                  <a:rPr lang="en-US" sz="2000" i="1" dirty="0"/>
                  <a:t>}</a:t>
                </a:r>
                <a:r>
                  <a:rPr lang="en-US" sz="2000" i="1" baseline="-25000" dirty="0" err="1"/>
                  <a:t>i</a:t>
                </a:r>
                <a:r>
                  <a:rPr lang="en-US" sz="2000" i="1" baseline="-25000" dirty="0"/>
                  <a:t>=0,…,n </a:t>
                </a:r>
                <a:r>
                  <a:rPr lang="en-US" sz="2000" dirty="0"/>
                  <a:t>and</a:t>
                </a:r>
                <a:r>
                  <a:rPr lang="en-US" sz="2000" i="1" dirty="0"/>
                  <a:t> {x</a:t>
                </a:r>
                <a:r>
                  <a:rPr lang="en-US" sz="2000" i="1" baseline="-25000" dirty="0"/>
                  <a:t>i*</a:t>
                </a:r>
                <a:r>
                  <a:rPr lang="en-US" sz="2000" i="1" dirty="0"/>
                  <a:t>}</a:t>
                </a:r>
                <a:r>
                  <a:rPr lang="en-US" sz="2000" i="1" baseline="-25000" dirty="0" err="1"/>
                  <a:t>i</a:t>
                </a:r>
                <a:r>
                  <a:rPr lang="en-US" sz="2000" i="1" baseline="-25000" dirty="0"/>
                  <a:t>=0,…,n </a:t>
                </a:r>
                <a:r>
                  <a:rPr lang="en-US" sz="2000" i="1" dirty="0"/>
                  <a:t> </a:t>
                </a:r>
                <a:r>
                  <a:rPr lang="en-US" sz="2000" dirty="0"/>
                  <a:t>are the Markov process states,</a:t>
                </a:r>
                <a14:m>
                  <m:oMath xmlns:m="http://schemas.openxmlformats.org/officeDocument/2006/math">
                    <m:r>
                      <a:rPr lang="en-US" sz="2000" b="0" i="0" smtClean="0">
                        <a:latin typeface="Cambria Math"/>
                      </a:rPr>
                      <m:t>  </m:t>
                    </m:r>
                    <m:r>
                      <a:rPr lang="en-US" sz="2000" b="1" i="1" smtClean="0">
                        <a:latin typeface="Cambria Math"/>
                      </a:rPr>
                      <m:t> </m:t>
                    </m:r>
                    <m:r>
                      <a:rPr lang="en-US" sz="2000" b="1" i="1">
                        <a:latin typeface="Cambria Math"/>
                      </a:rPr>
                      <m:t>𝐩</m:t>
                    </m:r>
                    <m:r>
                      <a:rPr lang="en-US" sz="2000" b="1" i="1" baseline="-25000" smtClean="0">
                        <a:latin typeface="Cambria Math"/>
                      </a:rPr>
                      <m:t>𝒍</m:t>
                    </m:r>
                    <m:r>
                      <a:rPr lang="en-US" sz="2000">
                        <a:latin typeface="Cambria Math"/>
                      </a:rPr>
                      <m:t>(</m:t>
                    </m:r>
                    <m:r>
                      <a:rPr lang="en-US" sz="2000" i="1">
                        <a:latin typeface="Cambria Math"/>
                      </a:rPr>
                      <m:t>𝑡</m:t>
                    </m:r>
                    <m:r>
                      <a:rPr lang="en-US" sz="2000">
                        <a:latin typeface="Cambria Math"/>
                      </a:rPr>
                      <m:t>)</m:t>
                    </m:r>
                  </m:oMath>
                </a14:m>
                <a:r>
                  <a:rPr lang="en-US" sz="2000" dirty="0"/>
                  <a:t> represents probabilities of being in the process states, </a:t>
                </a:r>
                <a14:m>
                  <m:oMath xmlns:m="http://schemas.openxmlformats.org/officeDocument/2006/math">
                    <m:r>
                      <a:rPr lang="en-US" sz="2000" b="1" i="1">
                        <a:latin typeface="Cambria Math"/>
                      </a:rPr>
                      <m:t>𝐌</m:t>
                    </m:r>
                    <m:d>
                      <m:dPr>
                        <m:ctrlPr>
                          <a:rPr lang="ru-RU" sz="2000" i="1">
                            <a:latin typeface="Cambria Math" panose="02040503050406030204" pitchFamily="18" charset="0"/>
                          </a:rPr>
                        </m:ctrlPr>
                      </m:dPr>
                      <m:e>
                        <m:sSub>
                          <m:sSubPr>
                            <m:ctrlPr>
                              <a:rPr lang="ru-RU" sz="2000" b="1" i="1">
                                <a:latin typeface="Cambria Math" panose="02040503050406030204" pitchFamily="18" charset="0"/>
                              </a:rPr>
                            </m:ctrlPr>
                          </m:sSubPr>
                          <m:e>
                            <m:r>
                              <a:rPr lang="en-US" sz="2000" b="1" i="1">
                                <a:latin typeface="Cambria Math"/>
                              </a:rPr>
                              <m:t>𝛌</m:t>
                            </m:r>
                          </m:e>
                          <m:sub>
                            <m:r>
                              <a:rPr lang="en-US" sz="2000" b="1" i="1">
                                <a:latin typeface="Cambria Math"/>
                              </a:rPr>
                              <m:t>𝒍</m:t>
                            </m:r>
                          </m:sub>
                        </m:sSub>
                      </m:e>
                    </m:d>
                    <m:r>
                      <a:rPr lang="en-US" sz="2000" i="1">
                        <a:latin typeface="Cambria Math"/>
                      </a:rPr>
                      <m:t>=</m:t>
                    </m:r>
                    <m:d>
                      <m:dPr>
                        <m:begChr m:val="‖"/>
                        <m:endChr m:val="‖"/>
                        <m:ctrlPr>
                          <a:rPr lang="ru-RU" sz="2000" i="1">
                            <a:latin typeface="Cambria Math" panose="02040503050406030204" pitchFamily="18" charset="0"/>
                          </a:rPr>
                        </m:ctrlPr>
                      </m:dPr>
                      <m:e>
                        <m:sSub>
                          <m:sSubPr>
                            <m:ctrlPr>
                              <a:rPr lang="ru-RU" sz="2000" i="1">
                                <a:latin typeface="Cambria Math" panose="02040503050406030204" pitchFamily="18" charset="0"/>
                              </a:rPr>
                            </m:ctrlPr>
                          </m:sSubPr>
                          <m:e>
                            <m:r>
                              <a:rPr lang="en-US" sz="2000" i="1">
                                <a:latin typeface="Cambria Math"/>
                              </a:rPr>
                              <m:t>𝑚</m:t>
                            </m:r>
                          </m:e>
                          <m:sub>
                            <m:r>
                              <a:rPr lang="en-US" sz="2000" i="1">
                                <a:latin typeface="Cambria Math"/>
                              </a:rPr>
                              <m:t>𝑖𝑗</m:t>
                            </m:r>
                          </m:sub>
                        </m:sSub>
                        <m:r>
                          <a:rPr lang="en-US" sz="2000" i="1">
                            <a:latin typeface="Cambria Math"/>
                          </a:rPr>
                          <m:t>(</m:t>
                        </m:r>
                        <m:sSub>
                          <m:sSubPr>
                            <m:ctrlPr>
                              <a:rPr lang="ru-RU" sz="2000" b="1" i="1">
                                <a:latin typeface="Cambria Math" panose="02040503050406030204" pitchFamily="18" charset="0"/>
                              </a:rPr>
                            </m:ctrlPr>
                          </m:sSubPr>
                          <m:e>
                            <m:r>
                              <a:rPr lang="en-US" sz="2000" b="1" i="1">
                                <a:latin typeface="Cambria Math"/>
                              </a:rPr>
                              <m:t>𝛌</m:t>
                            </m:r>
                          </m:e>
                          <m:sub>
                            <m:r>
                              <a:rPr lang="en-US" sz="2000" b="1" i="1">
                                <a:latin typeface="Cambria Math"/>
                              </a:rPr>
                              <m:t>𝒍</m:t>
                            </m:r>
                          </m:sub>
                        </m:sSub>
                        <m:r>
                          <a:rPr lang="en-US" sz="2000" i="1">
                            <a:latin typeface="Cambria Math"/>
                          </a:rPr>
                          <m:t>)</m:t>
                        </m:r>
                      </m:e>
                    </m:d>
                  </m:oMath>
                </a14:m>
                <a:r>
                  <a:rPr lang="en-US" sz="2000" dirty="0"/>
                  <a:t> is the matrix of transition flow rates, </a:t>
                </a:r>
                <a14:m>
                  <m:oMath xmlns:m="http://schemas.openxmlformats.org/officeDocument/2006/math">
                    <m:sSub>
                      <m:sSubPr>
                        <m:ctrlPr>
                          <a:rPr lang="ru-RU" sz="2000" b="1" i="1">
                            <a:latin typeface="Cambria Math" panose="02040503050406030204" pitchFamily="18" charset="0"/>
                          </a:rPr>
                        </m:ctrlPr>
                      </m:sSubPr>
                      <m:e>
                        <m:r>
                          <a:rPr lang="en-US" sz="2000" b="1" i="1">
                            <a:latin typeface="Cambria Math"/>
                          </a:rPr>
                          <m:t> </m:t>
                        </m:r>
                        <m:r>
                          <a:rPr lang="en-US" sz="2000" b="1" i="1">
                            <a:latin typeface="Cambria Math"/>
                          </a:rPr>
                          <m:t>𝝀</m:t>
                        </m:r>
                      </m:e>
                      <m:sub>
                        <m:r>
                          <a:rPr lang="en-US" sz="2000" b="1" i="1">
                            <a:latin typeface="Cambria Math"/>
                          </a:rPr>
                          <m:t>𝒍</m:t>
                        </m:r>
                      </m:sub>
                    </m:sSub>
                    <m:r>
                      <a:rPr lang="en-US" sz="2000" i="1">
                        <a:latin typeface="Cambria Math"/>
                      </a:rPr>
                      <m:t>=</m:t>
                    </m:r>
                    <m:sSup>
                      <m:sSupPr>
                        <m:ctrlPr>
                          <a:rPr lang="ru-RU" sz="2000" i="1">
                            <a:latin typeface="Cambria Math" panose="02040503050406030204" pitchFamily="18" charset="0"/>
                          </a:rPr>
                        </m:ctrlPr>
                      </m:sSupPr>
                      <m:e>
                        <m:d>
                          <m:dPr>
                            <m:ctrlPr>
                              <a:rPr lang="ru-RU" sz="2000" i="1">
                                <a:latin typeface="Cambria Math" panose="02040503050406030204" pitchFamily="18" charset="0"/>
                              </a:rPr>
                            </m:ctrlPr>
                          </m:dPr>
                          <m:e>
                            <m:sSubSup>
                              <m:sSubSupPr>
                                <m:ctrlPr>
                                  <a:rPr lang="ru-RU" sz="2000" i="1">
                                    <a:latin typeface="Cambria Math" panose="02040503050406030204" pitchFamily="18" charset="0"/>
                                  </a:rPr>
                                </m:ctrlPr>
                              </m:sSubSupPr>
                              <m:e>
                                <m:r>
                                  <a:rPr lang="en-US" sz="2000" i="1">
                                    <a:latin typeface="Cambria Math"/>
                                  </a:rPr>
                                  <m:t>𝜆</m:t>
                                </m:r>
                              </m:e>
                              <m:sub>
                                <m:r>
                                  <a:rPr lang="en-US" sz="2000" i="1">
                                    <a:latin typeface="Cambria Math"/>
                                  </a:rPr>
                                  <m:t>0,</m:t>
                                </m:r>
                                <m:r>
                                  <a:rPr lang="en-US" sz="2000" i="1">
                                    <a:latin typeface="Cambria Math"/>
                                  </a:rPr>
                                  <m:t>𝑙</m:t>
                                </m:r>
                              </m:sub>
                              <m:sup>
                                <m:r>
                                  <a:rPr lang="en-US" sz="2000" i="1">
                                    <a:latin typeface="Cambria Math"/>
                                  </a:rPr>
                                  <m:t>+</m:t>
                                </m:r>
                              </m:sup>
                            </m:sSubSup>
                            <m:r>
                              <a:rPr lang="en-US" sz="2000" i="1">
                                <a:latin typeface="Cambria Math"/>
                              </a:rPr>
                              <m:t>,…</m:t>
                            </m:r>
                            <m:sSubSup>
                              <m:sSubSupPr>
                                <m:ctrlPr>
                                  <a:rPr lang="ru-RU" sz="2000" i="1">
                                    <a:latin typeface="Cambria Math" panose="02040503050406030204" pitchFamily="18" charset="0"/>
                                  </a:rPr>
                                </m:ctrlPr>
                              </m:sSubSupPr>
                              <m:e>
                                <m:r>
                                  <a:rPr lang="en-US" sz="2000" i="1">
                                    <a:latin typeface="Cambria Math"/>
                                  </a:rPr>
                                  <m:t>,</m:t>
                                </m:r>
                                <m:r>
                                  <a:rPr lang="en-US" sz="2000" i="1">
                                    <a:latin typeface="Cambria Math"/>
                                  </a:rPr>
                                  <m:t>𝜆</m:t>
                                </m:r>
                              </m:e>
                              <m:sub>
                                <m:r>
                                  <a:rPr lang="en-US" sz="2000" i="1">
                                    <a:latin typeface="Cambria Math"/>
                                  </a:rPr>
                                  <m:t>𝑛</m:t>
                                </m:r>
                                <m:r>
                                  <a:rPr lang="en-US" sz="2000" i="1">
                                    <a:latin typeface="Cambria Math"/>
                                  </a:rPr>
                                  <m:t>−1,</m:t>
                                </m:r>
                                <m:r>
                                  <a:rPr lang="en-US" sz="2000" i="1">
                                    <a:latin typeface="Cambria Math"/>
                                  </a:rPr>
                                  <m:t>𝑙</m:t>
                                </m:r>
                              </m:sub>
                              <m:sup>
                                <m:r>
                                  <a:rPr lang="en-US" sz="2000" i="1">
                                    <a:latin typeface="Cambria Math"/>
                                  </a:rPr>
                                  <m:t>+</m:t>
                                </m:r>
                              </m:sup>
                            </m:sSubSup>
                            <m:r>
                              <a:rPr lang="en-US" sz="2000" i="1">
                                <a:latin typeface="Cambria Math"/>
                              </a:rPr>
                              <m:t>,</m:t>
                            </m:r>
                            <m:sSubSup>
                              <m:sSubSupPr>
                                <m:ctrlPr>
                                  <a:rPr lang="ru-RU" sz="2000" i="1">
                                    <a:latin typeface="Cambria Math" panose="02040503050406030204" pitchFamily="18" charset="0"/>
                                  </a:rPr>
                                </m:ctrlPr>
                              </m:sSubSupPr>
                              <m:e>
                                <m:r>
                                  <a:rPr lang="en-US" sz="2000" i="1">
                                    <a:latin typeface="Cambria Math"/>
                                  </a:rPr>
                                  <m:t>𝜇</m:t>
                                </m:r>
                              </m:e>
                              <m:sub>
                                <m:r>
                                  <a:rPr lang="en-US" sz="2000" i="1">
                                    <a:latin typeface="Cambria Math"/>
                                  </a:rPr>
                                  <m:t>0,</m:t>
                                </m:r>
                                <m:r>
                                  <a:rPr lang="en-US" sz="2000" i="1">
                                    <a:latin typeface="Cambria Math"/>
                                  </a:rPr>
                                  <m:t>𝑙</m:t>
                                </m:r>
                              </m:sub>
                              <m:sup>
                                <m:r>
                                  <a:rPr lang="en-US" sz="2000" i="1">
                                    <a:latin typeface="Cambria Math"/>
                                  </a:rPr>
                                  <m:t>+</m:t>
                                </m:r>
                              </m:sup>
                            </m:sSubSup>
                            <m:r>
                              <a:rPr lang="en-US" sz="2000" i="1">
                                <a:latin typeface="Cambria Math"/>
                              </a:rPr>
                              <m:t>,…</m:t>
                            </m:r>
                            <m:sSubSup>
                              <m:sSubSupPr>
                                <m:ctrlPr>
                                  <a:rPr lang="ru-RU" sz="2000" i="1">
                                    <a:latin typeface="Cambria Math" panose="02040503050406030204" pitchFamily="18" charset="0"/>
                                  </a:rPr>
                                </m:ctrlPr>
                              </m:sSubSupPr>
                              <m:e>
                                <m:r>
                                  <a:rPr lang="en-US" sz="2000" i="1">
                                    <a:latin typeface="Cambria Math"/>
                                  </a:rPr>
                                  <m:t>,</m:t>
                                </m:r>
                                <m:r>
                                  <a:rPr lang="en-US" sz="2000" i="1">
                                    <a:latin typeface="Cambria Math"/>
                                  </a:rPr>
                                  <m:t>𝜇</m:t>
                                </m:r>
                              </m:e>
                              <m:sub>
                                <m:r>
                                  <a:rPr lang="en-US" sz="2000" i="1">
                                    <a:latin typeface="Cambria Math"/>
                                  </a:rPr>
                                  <m:t>𝑛</m:t>
                                </m:r>
                                <m:r>
                                  <a:rPr lang="en-US" sz="2000" i="1">
                                    <a:latin typeface="Cambria Math"/>
                                  </a:rPr>
                                  <m:t>,</m:t>
                                </m:r>
                                <m:r>
                                  <a:rPr lang="en-US" sz="2000" i="1">
                                    <a:latin typeface="Cambria Math"/>
                                  </a:rPr>
                                  <m:t>𝑙</m:t>
                                </m:r>
                              </m:sub>
                              <m:sup>
                                <m:r>
                                  <a:rPr lang="en-US" sz="2000" i="1">
                                    <a:latin typeface="Cambria Math"/>
                                  </a:rPr>
                                  <m:t>+</m:t>
                                </m:r>
                              </m:sup>
                            </m:sSubSup>
                            <m:r>
                              <a:rPr lang="en-US" sz="2000" i="1">
                                <a:latin typeface="Cambria Math"/>
                              </a:rPr>
                              <m:t>,</m:t>
                            </m:r>
                            <m:sSubSup>
                              <m:sSubSupPr>
                                <m:ctrlPr>
                                  <a:rPr lang="ru-RU" sz="2000" i="1">
                                    <a:latin typeface="Cambria Math" panose="02040503050406030204" pitchFamily="18" charset="0"/>
                                  </a:rPr>
                                </m:ctrlPr>
                              </m:sSubSupPr>
                              <m:e>
                                <m:r>
                                  <a:rPr lang="en-US" sz="2000" i="1">
                                    <a:latin typeface="Cambria Math"/>
                                  </a:rPr>
                                  <m:t>𝜇</m:t>
                                </m:r>
                              </m:e>
                              <m:sub>
                                <m:r>
                                  <a:rPr lang="en-US" sz="2000" i="1">
                                    <a:latin typeface="Cambria Math"/>
                                  </a:rPr>
                                  <m:t>0,</m:t>
                                </m:r>
                                <m:r>
                                  <a:rPr lang="en-US" sz="2000" i="1">
                                    <a:latin typeface="Cambria Math"/>
                                  </a:rPr>
                                  <m:t>𝑙</m:t>
                                </m:r>
                              </m:sub>
                              <m:sup>
                                <m:r>
                                  <a:rPr lang="en-US" sz="2000" i="1">
                                    <a:latin typeface="Cambria Math"/>
                                  </a:rPr>
                                  <m:t>−</m:t>
                                </m:r>
                              </m:sup>
                            </m:sSubSup>
                            <m:r>
                              <a:rPr lang="en-US" sz="2000" i="1">
                                <a:latin typeface="Cambria Math"/>
                              </a:rPr>
                              <m:t>,…</m:t>
                            </m:r>
                            <m:sSubSup>
                              <m:sSubSupPr>
                                <m:ctrlPr>
                                  <a:rPr lang="ru-RU" sz="2000" i="1">
                                    <a:latin typeface="Cambria Math" panose="02040503050406030204" pitchFamily="18" charset="0"/>
                                  </a:rPr>
                                </m:ctrlPr>
                              </m:sSubSupPr>
                              <m:e>
                                <m:r>
                                  <a:rPr lang="en-US" sz="2000" i="1">
                                    <a:latin typeface="Cambria Math"/>
                                  </a:rPr>
                                  <m:t>,</m:t>
                                </m:r>
                                <m:r>
                                  <a:rPr lang="en-US" sz="2000" i="1">
                                    <a:latin typeface="Cambria Math"/>
                                  </a:rPr>
                                  <m:t>𝜇</m:t>
                                </m:r>
                              </m:e>
                              <m:sub>
                                <m:r>
                                  <a:rPr lang="en-US" sz="2000" i="1">
                                    <a:latin typeface="Cambria Math"/>
                                  </a:rPr>
                                  <m:t>𝑛</m:t>
                                </m:r>
                                <m:r>
                                  <a:rPr lang="en-US" sz="2000" i="1">
                                    <a:latin typeface="Cambria Math"/>
                                  </a:rPr>
                                  <m:t>,</m:t>
                                </m:r>
                                <m:r>
                                  <a:rPr lang="en-US" sz="2000" i="1">
                                    <a:latin typeface="Cambria Math"/>
                                  </a:rPr>
                                  <m:t>𝑙</m:t>
                                </m:r>
                              </m:sub>
                              <m:sup>
                                <m:r>
                                  <a:rPr lang="en-US" sz="2000" i="1">
                                    <a:latin typeface="Cambria Math"/>
                                  </a:rPr>
                                  <m:t>−</m:t>
                                </m:r>
                              </m:sup>
                            </m:sSubSup>
                          </m:e>
                        </m:d>
                      </m:e>
                      <m:sup>
                        <m:r>
                          <a:rPr lang="en-US" sz="2000" i="1">
                            <a:latin typeface="Cambria Math"/>
                          </a:rPr>
                          <m:t>𝑇</m:t>
                        </m:r>
                      </m:sup>
                    </m:sSup>
                  </m:oMath>
                </a14:m>
                <a:r>
                  <a:rPr lang="ru-RU" sz="2000" dirty="0"/>
                  <a:t> </a:t>
                </a:r>
                <a:r>
                  <a:rPr lang="en-US" sz="2000" dirty="0"/>
                  <a:t>is the ordered set of transition flow rates for a certain learner attainment g</a:t>
                </a:r>
                <a14:m>
                  <m:oMath xmlns:m="http://schemas.openxmlformats.org/officeDocument/2006/math">
                    <m:r>
                      <m:rPr>
                        <m:sty m:val="p"/>
                      </m:rPr>
                      <a:rPr lang="en-US" sz="2000" b="0" i="0" smtClean="0">
                        <a:latin typeface="Cambria Math"/>
                      </a:rPr>
                      <m:t>rade</m:t>
                    </m:r>
                    <m:r>
                      <a:rPr lang="en-US" sz="2000" b="0" i="0" smtClean="0">
                        <a:latin typeface="Cambria Math"/>
                      </a:rPr>
                      <m:t> </m:t>
                    </m:r>
                    <m:r>
                      <a:rPr lang="en-US" sz="2000" b="1" i="1">
                        <a:latin typeface="Cambria Math"/>
                      </a:rPr>
                      <m:t>𝒍</m:t>
                    </m:r>
                  </m:oMath>
                </a14:m>
                <a:r>
                  <a:rPr lang="en-US" sz="2000" dirty="0"/>
                  <a:t>. </a:t>
                </a:r>
                <a:endParaRPr lang="ru-RU" sz="20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390996" y="2975585"/>
                <a:ext cx="6635204" cy="3333926"/>
              </a:xfrm>
              <a:prstGeom prst="rect">
                <a:avLst/>
              </a:prstGeom>
              <a:blipFill rotWithShape="1">
                <a:blip r:embed="rId3"/>
                <a:stretch>
                  <a:fillRect l="-918" t="-914" r="-735" b="-1097"/>
                </a:stretch>
              </a:blipFill>
            </p:spPr>
            <p:txBody>
              <a:bodyPr/>
              <a:lstStyle/>
              <a:p>
                <a:r>
                  <a:rPr lang="ru-RU">
                    <a:noFill/>
                  </a:rPr>
                  <a:t> </a:t>
                </a:r>
              </a:p>
            </p:txBody>
          </p:sp>
        </mc:Fallback>
      </mc:AlternateContent>
    </p:spTree>
    <p:extLst>
      <p:ext uri="{BB962C8B-B14F-4D97-AF65-F5344CB8AC3E}">
        <p14:creationId xmlns:p14="http://schemas.microsoft.com/office/powerpoint/2010/main" val="169066946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49111" y="44624"/>
            <a:ext cx="6622881" cy="576064"/>
          </a:xfrm>
          <a:prstGeom prst="rect">
            <a:avLst/>
          </a:prstGeom>
        </p:spPr>
        <p:txBody>
          <a:bodyPr vert="horz" lIns="91440" tIns="45720" rIns="91440" bIns="45720" rtlCol="0" anchor="ctr">
            <a:normAutofit lnSpcReduction="10000"/>
          </a:bodyPr>
          <a:lstStyle/>
          <a:p>
            <a:pPr lvl="0">
              <a:spcBef>
                <a:spcPct val="0"/>
              </a:spcBef>
            </a:pPr>
            <a:r>
              <a:rPr lang="en-US" sz="3200" b="1" dirty="0">
                <a:solidFill>
                  <a:schemeClr val="tx1">
                    <a:lumMod val="65000"/>
                    <a:lumOff val="35000"/>
                  </a:schemeClr>
                </a:solidFill>
                <a:latin typeface="Times New Roman" pitchFamily="18" charset="0"/>
                <a:cs typeface="Times New Roman" pitchFamily="18" charset="0"/>
              </a:rPr>
              <a:t>Transitions between the states </a:t>
            </a:r>
            <a:endParaRPr kumimoji="0" lang="ru-RU" sz="32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13</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173" name="Заголовок 1"/>
          <p:cNvSpPr txBox="1">
            <a:spLocks/>
          </p:cNvSpPr>
          <p:nvPr/>
        </p:nvSpPr>
        <p:spPr>
          <a:xfrm>
            <a:off x="46608" y="1772816"/>
            <a:ext cx="2267744" cy="3096344"/>
          </a:xfrm>
          <a:prstGeom prst="rect">
            <a:avLst/>
          </a:prstGeom>
        </p:spPr>
        <p:txBody>
          <a:bodyPr vert="horz" lIns="91440" tIns="45720" rIns="91440" bIns="45720" rtlCol="0" anchor="ctr">
            <a:noAutofit/>
          </a:bodyPr>
          <a:lstStyle/>
          <a:p>
            <a:pPr lvl="0" algn="ctr">
              <a:spcBef>
                <a:spcPct val="0"/>
              </a:spcBef>
              <a:defRPr/>
            </a:pPr>
            <a:r>
              <a:rPr lang="en-US" sz="2400" b="1" dirty="0">
                <a:solidFill>
                  <a:schemeClr val="tx1">
                    <a:lumMod val="65000"/>
                    <a:lumOff val="35000"/>
                  </a:schemeClr>
                </a:solidFill>
                <a:latin typeface="Times New Roman" pitchFamily="18" charset="0"/>
                <a:cs typeface="Times New Roman" pitchFamily="18" charset="0"/>
              </a:rPr>
              <a:t>Mathematical model </a:t>
            </a:r>
            <a:endParaRPr lang="ru-RU" sz="2400" b="1" dirty="0">
              <a:solidFill>
                <a:schemeClr val="tx1">
                  <a:lumMod val="65000"/>
                  <a:lumOff val="35000"/>
                </a:schemeClr>
              </a:solidFill>
              <a:latin typeface="Times New Roman" pitchFamily="18" charset="0"/>
              <a:cs typeface="Times New Roman" pitchFamily="18" charset="0"/>
            </a:endParaRPr>
          </a:p>
        </p:txBody>
      </p:sp>
      <p:sp>
        <p:nvSpPr>
          <p:cNvPr id="72" name="Rectangle 3"/>
          <p:cNvSpPr txBox="1">
            <a:spLocks noChangeArrowheads="1"/>
          </p:cNvSpPr>
          <p:nvPr/>
        </p:nvSpPr>
        <p:spPr>
          <a:xfrm>
            <a:off x="2402184" y="2348880"/>
            <a:ext cx="6669807" cy="4032448"/>
          </a:xfrm>
          <a:prstGeom prst="rect">
            <a:avLst/>
          </a:prstGeom>
        </p:spPr>
        <p:txBody>
          <a:bodyPr vert="horz" lIns="91440" tIns="45720" rIns="91440" bIns="45720" rtlCol="0">
            <a:normAutofit fontScale="55000" lnSpcReduction="20000"/>
          </a:bodyPr>
          <a:lstStyle/>
          <a:p>
            <a:r>
              <a:rPr lang="en-US" sz="2900" dirty="0"/>
              <a:t>When a learner is in state </a:t>
            </a:r>
            <a:r>
              <a:rPr lang="en-US" sz="2900" i="1" dirty="0" err="1"/>
              <a:t>x</a:t>
            </a:r>
            <a:r>
              <a:rPr lang="en-US" sz="2900" i="1" baseline="-25000" dirty="0" err="1"/>
              <a:t>k</a:t>
            </a:r>
            <a:r>
              <a:rPr lang="en-US" sz="2900" dirty="0"/>
              <a:t> the task assigned for him is selected randomly from the task set corresponding to the given state. </a:t>
            </a:r>
          </a:p>
          <a:p>
            <a:endParaRPr lang="ru-RU" sz="2900" dirty="0"/>
          </a:p>
          <a:p>
            <a:r>
              <a:rPr lang="en-US" sz="2900" dirty="0"/>
              <a:t>Transitions between the states are determined by the following rules: </a:t>
            </a:r>
            <a:endParaRPr lang="ru-RU" sz="2900" dirty="0"/>
          </a:p>
          <a:p>
            <a:pPr lvl="0"/>
            <a:r>
              <a:rPr lang="en-US" sz="2900" dirty="0"/>
              <a:t>- If being in state</a:t>
            </a:r>
            <a:r>
              <a:rPr lang="en-US" sz="2900" i="1" dirty="0"/>
              <a:t> </a:t>
            </a:r>
            <a:r>
              <a:rPr lang="en-US" sz="2900" i="1" dirty="0" err="1"/>
              <a:t>x</a:t>
            </a:r>
            <a:r>
              <a:rPr lang="en-US" sz="2900" i="1" baseline="-25000" dirty="0" err="1"/>
              <a:t>k</a:t>
            </a:r>
            <a:r>
              <a:rPr lang="en-US" sz="2900" i="1" dirty="0"/>
              <a:t> </a:t>
            </a:r>
            <a:r>
              <a:rPr lang="en-US" sz="2900" dirty="0"/>
              <a:t>a learner performs the assigned task correctly and does not exceed the prescribed time limit, he goes into state </a:t>
            </a:r>
            <a:r>
              <a:rPr lang="en-US" sz="2900" i="1" dirty="0"/>
              <a:t>x</a:t>
            </a:r>
            <a:r>
              <a:rPr lang="en-US" sz="2900" i="1" baseline="-25000" dirty="0"/>
              <a:t>k+1</a:t>
            </a:r>
            <a:r>
              <a:rPr lang="en-US" sz="2900" dirty="0"/>
              <a:t> ,</a:t>
            </a:r>
            <a:endParaRPr lang="ru-RU" sz="2900" dirty="0"/>
          </a:p>
          <a:p>
            <a:pPr lvl="0"/>
            <a:r>
              <a:rPr lang="en-US" sz="2900" dirty="0"/>
              <a:t>- If being in state</a:t>
            </a:r>
            <a:r>
              <a:rPr lang="en-US" sz="2900" i="1" dirty="0"/>
              <a:t> </a:t>
            </a:r>
            <a:r>
              <a:rPr lang="en-US" sz="2900" i="1" dirty="0" err="1"/>
              <a:t>x</a:t>
            </a:r>
            <a:r>
              <a:rPr lang="en-US" sz="2900" i="1" baseline="-25000" dirty="0" err="1"/>
              <a:t>k</a:t>
            </a:r>
            <a:r>
              <a:rPr lang="en-US" sz="2900" i="1" dirty="0"/>
              <a:t> </a:t>
            </a:r>
            <a:r>
              <a:rPr lang="en-US" sz="2900" dirty="0"/>
              <a:t>a learner performs the assigned task incorrectly and does not exceed the prescribed time limit, he remains in state </a:t>
            </a:r>
            <a:r>
              <a:rPr lang="en-US" sz="2900" i="1" dirty="0" err="1"/>
              <a:t>x</a:t>
            </a:r>
            <a:r>
              <a:rPr lang="en-US" sz="2900" i="1" baseline="-25000" dirty="0" err="1"/>
              <a:t>k</a:t>
            </a:r>
            <a:r>
              <a:rPr lang="en-US" sz="2900" dirty="0"/>
              <a:t> ,</a:t>
            </a:r>
            <a:endParaRPr lang="ru-RU" sz="2900" dirty="0"/>
          </a:p>
          <a:p>
            <a:pPr lvl="0"/>
            <a:r>
              <a:rPr lang="en-US" sz="2900" dirty="0"/>
              <a:t>- If being in state</a:t>
            </a:r>
            <a:r>
              <a:rPr lang="en-US" sz="2900" i="1" dirty="0"/>
              <a:t> </a:t>
            </a:r>
            <a:r>
              <a:rPr lang="en-US" sz="2900" i="1" dirty="0" err="1"/>
              <a:t>x</a:t>
            </a:r>
            <a:r>
              <a:rPr lang="en-US" sz="2900" i="1" baseline="-25000" dirty="0" err="1"/>
              <a:t>k</a:t>
            </a:r>
            <a:r>
              <a:rPr lang="en-US" sz="2900" i="1" dirty="0"/>
              <a:t> </a:t>
            </a:r>
            <a:r>
              <a:rPr lang="en-US" sz="2900" dirty="0"/>
              <a:t>and performing the assigned task a learner exceeds the prescribed time limit, he goes into state </a:t>
            </a:r>
            <a:r>
              <a:rPr lang="en-US" sz="2900" i="1" dirty="0" err="1"/>
              <a:t>x</a:t>
            </a:r>
            <a:r>
              <a:rPr lang="en-US" sz="2900" i="1" baseline="-25000" dirty="0" err="1"/>
              <a:t>k</a:t>
            </a:r>
            <a:r>
              <a:rPr lang="en-US" sz="2900" i="1" baseline="-25000" dirty="0"/>
              <a:t>*</a:t>
            </a:r>
            <a:r>
              <a:rPr lang="en-US" sz="2900" dirty="0"/>
              <a:t> ,</a:t>
            </a:r>
            <a:endParaRPr lang="ru-RU" sz="2900" dirty="0"/>
          </a:p>
          <a:p>
            <a:pPr lvl="0"/>
            <a:r>
              <a:rPr lang="en-US" sz="2900" dirty="0"/>
              <a:t>- If being in state</a:t>
            </a:r>
            <a:r>
              <a:rPr lang="en-US" sz="2900" i="1" dirty="0"/>
              <a:t> </a:t>
            </a:r>
            <a:r>
              <a:rPr lang="en-US" sz="2900" i="1" dirty="0" err="1"/>
              <a:t>x</a:t>
            </a:r>
            <a:r>
              <a:rPr lang="en-US" sz="2900" i="1" baseline="-25000" dirty="0" err="1"/>
              <a:t>k</a:t>
            </a:r>
            <a:r>
              <a:rPr lang="en-US" sz="2900" i="1" baseline="-25000" dirty="0"/>
              <a:t>*</a:t>
            </a:r>
            <a:r>
              <a:rPr lang="en-US" sz="2900" i="1" dirty="0"/>
              <a:t> </a:t>
            </a:r>
            <a:r>
              <a:rPr lang="en-US" sz="2900" dirty="0"/>
              <a:t>and performing the assigned task a learner either exceeds the prescribed time limit or performs the assigned task incorrectly and does not exceed the prescribed time limit, he remains in state </a:t>
            </a:r>
            <a:r>
              <a:rPr lang="en-US" sz="2900" i="1" dirty="0" err="1"/>
              <a:t>x</a:t>
            </a:r>
            <a:r>
              <a:rPr lang="en-US" sz="2900" i="1" baseline="-25000" dirty="0" err="1"/>
              <a:t>k</a:t>
            </a:r>
            <a:r>
              <a:rPr lang="en-US" sz="2900" i="1" baseline="-25000" dirty="0"/>
              <a:t>*</a:t>
            </a:r>
            <a:r>
              <a:rPr lang="en-US" sz="2900" dirty="0"/>
              <a:t>  ,</a:t>
            </a:r>
            <a:endParaRPr lang="ru-RU" sz="2900" dirty="0"/>
          </a:p>
          <a:p>
            <a:pPr lvl="0"/>
            <a:r>
              <a:rPr lang="en-US" sz="2900" dirty="0"/>
              <a:t>- If being in state</a:t>
            </a:r>
            <a:r>
              <a:rPr lang="en-US" sz="2900" i="1" dirty="0"/>
              <a:t> </a:t>
            </a:r>
            <a:r>
              <a:rPr lang="en-US" sz="2900" i="1" dirty="0" err="1"/>
              <a:t>x</a:t>
            </a:r>
            <a:r>
              <a:rPr lang="en-US" sz="2900" i="1" baseline="-25000" dirty="0" err="1"/>
              <a:t>k</a:t>
            </a:r>
            <a:r>
              <a:rPr lang="en-US" sz="2900" i="1" baseline="-25000" dirty="0"/>
              <a:t>*</a:t>
            </a:r>
            <a:r>
              <a:rPr lang="en-US" sz="2900" i="1" dirty="0"/>
              <a:t> </a:t>
            </a:r>
            <a:r>
              <a:rPr lang="en-US" sz="2900" dirty="0"/>
              <a:t>a learner performs the assigned task correctly and does not exceed the prescribed time limit, he returns into state </a:t>
            </a:r>
            <a:r>
              <a:rPr lang="en-US" sz="2900" i="1" dirty="0" err="1"/>
              <a:t>x</a:t>
            </a:r>
            <a:r>
              <a:rPr lang="en-US" sz="2900" i="1" baseline="-25000" dirty="0" err="1"/>
              <a:t>k</a:t>
            </a:r>
            <a:r>
              <a:rPr lang="en-US" sz="2900" dirty="0"/>
              <a:t> . </a:t>
            </a:r>
            <a:endParaRPr lang="ru-RU" sz="2900" dirty="0"/>
          </a:p>
          <a:p>
            <a:endParaRPr lang="en-US" sz="2900" dirty="0"/>
          </a:p>
          <a:p>
            <a:r>
              <a:rPr lang="en-US" sz="2900" dirty="0"/>
              <a:t>A learner is assumed to be in state </a:t>
            </a:r>
            <a:r>
              <a:rPr lang="en-US" sz="2900" i="1" dirty="0"/>
              <a:t>x</a:t>
            </a:r>
            <a:r>
              <a:rPr lang="en-US" sz="2900" i="1" baseline="-25000" dirty="0"/>
              <a:t>0</a:t>
            </a:r>
            <a:r>
              <a:rPr lang="en-US" sz="2900" dirty="0"/>
              <a:t> at the initial time point. </a:t>
            </a:r>
          </a:p>
          <a:p>
            <a:endParaRPr lang="en-US" sz="2900" dirty="0"/>
          </a:p>
          <a:p>
            <a:r>
              <a:rPr lang="en-US" sz="2900" dirty="0"/>
              <a:t>Upon completing the training procedure under consideration he turns out in one of the states which fit his grade of knowledges, abilities or skill best of all. </a:t>
            </a:r>
            <a:endParaRPr lang="ru-RU" sz="2900" dirty="0"/>
          </a:p>
          <a:p>
            <a:pPr lvl="0"/>
            <a:endParaRPr lang="ru-RU" sz="2800" dirty="0">
              <a:solidFill>
                <a:schemeClr val="tx1">
                  <a:lumMod val="65000"/>
                  <a:lumOff val="35000"/>
                </a:schemeClr>
              </a:solidFill>
            </a:endParaRPr>
          </a:p>
        </p:txBody>
      </p:sp>
      <p:sp>
        <p:nvSpPr>
          <p:cNvPr id="73" name="Rectangle 3"/>
          <p:cNvSpPr txBox="1">
            <a:spLocks noChangeArrowheads="1"/>
          </p:cNvSpPr>
          <p:nvPr/>
        </p:nvSpPr>
        <p:spPr>
          <a:xfrm>
            <a:off x="2467764" y="4365103"/>
            <a:ext cx="6676236" cy="2115899"/>
          </a:xfrm>
          <a:prstGeom prst="rect">
            <a:avLst/>
          </a:prstGeom>
        </p:spPr>
        <p:txBody>
          <a:bodyPr vert="horz" lIns="91440" tIns="45720" rIns="91440" bIns="45720" rtlCol="0">
            <a:normAutofit/>
          </a:bodyPr>
          <a:lstStyle/>
          <a:p>
            <a:pPr algn="ctr"/>
            <a:endParaRPr lang="ru-RU" sz="1600" b="1" i="1" dirty="0"/>
          </a:p>
        </p:txBody>
      </p:sp>
      <p:grpSp>
        <p:nvGrpSpPr>
          <p:cNvPr id="13" name="Группа 12"/>
          <p:cNvGrpSpPr>
            <a:grpSpLocks/>
          </p:cNvGrpSpPr>
          <p:nvPr/>
        </p:nvGrpSpPr>
        <p:grpSpPr bwMode="auto">
          <a:xfrm>
            <a:off x="2405950" y="764704"/>
            <a:ext cx="6846570" cy="1339284"/>
            <a:chOff x="1341" y="1883"/>
            <a:chExt cx="11159" cy="2369"/>
          </a:xfrm>
        </p:grpSpPr>
        <p:grpSp>
          <p:nvGrpSpPr>
            <p:cNvPr id="17" name="Group 52"/>
            <p:cNvGrpSpPr>
              <a:grpSpLocks/>
            </p:cNvGrpSpPr>
            <p:nvPr/>
          </p:nvGrpSpPr>
          <p:grpSpPr bwMode="auto">
            <a:xfrm>
              <a:off x="1570" y="3356"/>
              <a:ext cx="10217" cy="896"/>
              <a:chOff x="989" y="7176"/>
              <a:chExt cx="14956" cy="980"/>
            </a:xfrm>
          </p:grpSpPr>
          <p:sp>
            <p:nvSpPr>
              <p:cNvPr id="50" name="Rectangle 1"/>
              <p:cNvSpPr>
                <a:spLocks noChangeArrowheads="1"/>
              </p:cNvSpPr>
              <p:nvPr/>
            </p:nvSpPr>
            <p:spPr bwMode="auto">
              <a:xfrm>
                <a:off x="989"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baseline="-25000">
                    <a:effectLst/>
                    <a:latin typeface="Times New Roman"/>
                    <a:ea typeface="Times New Roman"/>
                  </a:rPr>
                  <a:t>0</a:t>
                </a:r>
                <a:endParaRPr lang="ru-RU" sz="1200">
                  <a:effectLst/>
                  <a:latin typeface="Times New Roman"/>
                  <a:ea typeface="Times New Roman"/>
                </a:endParaRPr>
              </a:p>
            </p:txBody>
          </p:sp>
          <p:sp>
            <p:nvSpPr>
              <p:cNvPr id="51" name="Rectangle 2"/>
              <p:cNvSpPr>
                <a:spLocks noChangeArrowheads="1"/>
              </p:cNvSpPr>
              <p:nvPr/>
            </p:nvSpPr>
            <p:spPr bwMode="auto">
              <a:xfrm>
                <a:off x="3116"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baseline="-25000">
                    <a:effectLst/>
                    <a:latin typeface="Times New Roman"/>
                    <a:ea typeface="Times New Roman"/>
                  </a:rPr>
                  <a:t>1</a:t>
                </a:r>
                <a:endParaRPr lang="ru-RU" sz="1200">
                  <a:effectLst/>
                  <a:latin typeface="Times New Roman"/>
                  <a:ea typeface="Times New Roman"/>
                </a:endParaRPr>
              </a:p>
            </p:txBody>
          </p:sp>
          <p:sp>
            <p:nvSpPr>
              <p:cNvPr id="52" name="Rectangle 3"/>
              <p:cNvSpPr>
                <a:spLocks noChangeArrowheads="1"/>
              </p:cNvSpPr>
              <p:nvPr/>
            </p:nvSpPr>
            <p:spPr bwMode="auto">
              <a:xfrm>
                <a:off x="5758"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r>
                  <a:rPr lang="en-US" sz="1200" baseline="-25000">
                    <a:effectLst/>
                    <a:latin typeface="Times New Roman"/>
                    <a:ea typeface="Times New Roman"/>
                  </a:rPr>
                  <a:t>-1</a:t>
                </a:r>
                <a:endParaRPr lang="ru-RU" sz="1200">
                  <a:effectLst/>
                  <a:latin typeface="Times New Roman"/>
                  <a:ea typeface="Times New Roman"/>
                </a:endParaRPr>
              </a:p>
            </p:txBody>
          </p:sp>
          <p:sp>
            <p:nvSpPr>
              <p:cNvPr id="53" name="Rectangle 4"/>
              <p:cNvSpPr>
                <a:spLocks noChangeArrowheads="1"/>
              </p:cNvSpPr>
              <p:nvPr/>
            </p:nvSpPr>
            <p:spPr bwMode="auto">
              <a:xfrm>
                <a:off x="7905"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endParaRPr lang="ru-RU" sz="1200">
                  <a:effectLst/>
                  <a:latin typeface="Times New Roman"/>
                  <a:ea typeface="Times New Roman"/>
                </a:endParaRPr>
              </a:p>
            </p:txBody>
          </p:sp>
          <p:sp>
            <p:nvSpPr>
              <p:cNvPr id="54" name="Rectangle 5"/>
              <p:cNvSpPr>
                <a:spLocks noChangeArrowheads="1"/>
              </p:cNvSpPr>
              <p:nvPr/>
            </p:nvSpPr>
            <p:spPr bwMode="auto">
              <a:xfrm>
                <a:off x="10055"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r>
                  <a:rPr lang="en-US" sz="1200" baseline="-25000">
                    <a:effectLst/>
                    <a:latin typeface="Times New Roman"/>
                    <a:ea typeface="Times New Roman"/>
                  </a:rPr>
                  <a:t>+1</a:t>
                </a:r>
                <a:endParaRPr lang="ru-RU" sz="1200">
                  <a:effectLst/>
                  <a:latin typeface="Times New Roman"/>
                  <a:ea typeface="Times New Roman"/>
                </a:endParaRPr>
              </a:p>
            </p:txBody>
          </p:sp>
          <p:sp>
            <p:nvSpPr>
              <p:cNvPr id="55" name="Rectangle 7"/>
              <p:cNvSpPr>
                <a:spLocks noChangeArrowheads="1"/>
              </p:cNvSpPr>
              <p:nvPr/>
            </p:nvSpPr>
            <p:spPr bwMode="auto">
              <a:xfrm>
                <a:off x="14655"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n</a:t>
                </a:r>
                <a:endParaRPr lang="ru-RU" sz="1200">
                  <a:effectLst/>
                  <a:latin typeface="Times New Roman"/>
                  <a:ea typeface="Times New Roman"/>
                </a:endParaRPr>
              </a:p>
            </p:txBody>
          </p:sp>
          <p:cxnSp>
            <p:nvCxnSpPr>
              <p:cNvPr id="56" name="Straight Arrow Connector 8"/>
              <p:cNvCxnSpPr>
                <a:cxnSpLocks noChangeShapeType="1"/>
              </p:cNvCxnSpPr>
              <p:nvPr/>
            </p:nvCxnSpPr>
            <p:spPr bwMode="auto">
              <a:xfrm>
                <a:off x="2286" y="7721"/>
                <a:ext cx="839" cy="0"/>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57" name="Straight Arrow Connector 9"/>
              <p:cNvCxnSpPr>
                <a:cxnSpLocks noChangeShapeType="1"/>
              </p:cNvCxnSpPr>
              <p:nvPr/>
            </p:nvCxnSpPr>
            <p:spPr bwMode="auto">
              <a:xfrm>
                <a:off x="7057" y="7705"/>
                <a:ext cx="839" cy="0"/>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58" name="Straight Arrow Connector 10"/>
              <p:cNvCxnSpPr>
                <a:cxnSpLocks noChangeShapeType="1"/>
              </p:cNvCxnSpPr>
              <p:nvPr/>
            </p:nvCxnSpPr>
            <p:spPr bwMode="auto">
              <a:xfrm>
                <a:off x="13804" y="7725"/>
                <a:ext cx="838" cy="0"/>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59" name="Straight Arrow Connector 13"/>
              <p:cNvCxnSpPr>
                <a:cxnSpLocks noChangeShapeType="1"/>
              </p:cNvCxnSpPr>
              <p:nvPr/>
            </p:nvCxnSpPr>
            <p:spPr bwMode="auto">
              <a:xfrm>
                <a:off x="9205" y="7704"/>
                <a:ext cx="838" cy="0"/>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sp>
            <p:nvSpPr>
              <p:cNvPr id="60" name="Text Box 2"/>
              <p:cNvSpPr txBox="1">
                <a:spLocks noChangeArrowheads="1"/>
              </p:cNvSpPr>
              <p:nvPr/>
            </p:nvSpPr>
            <p:spPr bwMode="auto">
              <a:xfrm>
                <a:off x="2296" y="7193"/>
                <a:ext cx="1053"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cs typeface="Calibri"/>
                  </a:rPr>
                  <a:t>λ</a:t>
                </a:r>
                <a:r>
                  <a:rPr lang="en-US" sz="1400" baseline="-25000">
                    <a:effectLst/>
                    <a:latin typeface="Times New Roman"/>
                    <a:ea typeface="Times New Roman"/>
                    <a:cs typeface="Calibri"/>
                  </a:rPr>
                  <a:t>0</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61" name="Text Box 2"/>
              <p:cNvSpPr txBox="1">
                <a:spLocks noChangeArrowheads="1"/>
              </p:cNvSpPr>
              <p:nvPr/>
            </p:nvSpPr>
            <p:spPr bwMode="auto">
              <a:xfrm>
                <a:off x="6948" y="7178"/>
                <a:ext cx="1461"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cs typeface="Calibri"/>
                  </a:rPr>
                  <a:t>λ</a:t>
                </a:r>
                <a:r>
                  <a:rPr lang="en-US" sz="1400" i="1" baseline="-25000">
                    <a:effectLst/>
                    <a:latin typeface="Times New Roman"/>
                    <a:ea typeface="Times New Roman"/>
                    <a:cs typeface="Calibri"/>
                  </a:rPr>
                  <a:t>k</a:t>
                </a:r>
                <a:r>
                  <a:rPr lang="en-US" sz="1400" baseline="-25000">
                    <a:effectLst/>
                    <a:latin typeface="Times New Roman"/>
                    <a:ea typeface="Times New Roman"/>
                    <a:cs typeface="Calibri"/>
                  </a:rPr>
                  <a:t>-1</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62" name="Rectangle 6"/>
              <p:cNvSpPr>
                <a:spLocks noChangeArrowheads="1"/>
              </p:cNvSpPr>
              <p:nvPr/>
            </p:nvSpPr>
            <p:spPr bwMode="auto">
              <a:xfrm>
                <a:off x="12549"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n</a:t>
                </a:r>
                <a:r>
                  <a:rPr lang="en-US" sz="1200" baseline="-25000">
                    <a:effectLst/>
                    <a:latin typeface="Times New Roman"/>
                    <a:ea typeface="Times New Roman"/>
                  </a:rPr>
                  <a:t>-1</a:t>
                </a:r>
                <a:endParaRPr lang="ru-RU" sz="1200">
                  <a:effectLst/>
                  <a:latin typeface="Times New Roman"/>
                  <a:ea typeface="Times New Roman"/>
                </a:endParaRPr>
              </a:p>
            </p:txBody>
          </p:sp>
          <p:sp>
            <p:nvSpPr>
              <p:cNvPr id="63" name="Text Box 2"/>
              <p:cNvSpPr txBox="1">
                <a:spLocks noChangeArrowheads="1"/>
              </p:cNvSpPr>
              <p:nvPr/>
            </p:nvSpPr>
            <p:spPr bwMode="auto">
              <a:xfrm>
                <a:off x="4576" y="7201"/>
                <a:ext cx="1344"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sp>
            <p:nvSpPr>
              <p:cNvPr id="64" name="Text Box 2"/>
              <p:cNvSpPr txBox="1">
                <a:spLocks noChangeArrowheads="1"/>
              </p:cNvSpPr>
              <p:nvPr/>
            </p:nvSpPr>
            <p:spPr bwMode="auto">
              <a:xfrm>
                <a:off x="11461" y="7220"/>
                <a:ext cx="1608"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sp>
            <p:nvSpPr>
              <p:cNvPr id="65" name="Text Box 2"/>
              <p:cNvSpPr txBox="1">
                <a:spLocks noChangeArrowheads="1"/>
              </p:cNvSpPr>
              <p:nvPr/>
            </p:nvSpPr>
            <p:spPr bwMode="auto">
              <a:xfrm>
                <a:off x="13810" y="7176"/>
                <a:ext cx="158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cs typeface="Calibri"/>
                  </a:rPr>
                  <a:t>λ</a:t>
                </a:r>
                <a:r>
                  <a:rPr lang="en-US" sz="1400" i="1" baseline="-25000">
                    <a:effectLst/>
                    <a:latin typeface="Times New Roman"/>
                    <a:ea typeface="Times New Roman"/>
                    <a:cs typeface="Calibri"/>
                  </a:rPr>
                  <a:t>n</a:t>
                </a:r>
                <a:r>
                  <a:rPr lang="en-US" sz="1400" baseline="-25000">
                    <a:effectLst/>
                    <a:latin typeface="Times New Roman"/>
                    <a:ea typeface="Times New Roman"/>
                    <a:cs typeface="Calibri"/>
                  </a:rPr>
                  <a:t>-1</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66" name="Text Box 2"/>
              <p:cNvSpPr txBox="1">
                <a:spLocks noChangeArrowheads="1"/>
              </p:cNvSpPr>
              <p:nvPr/>
            </p:nvSpPr>
            <p:spPr bwMode="auto">
              <a:xfrm>
                <a:off x="9204" y="7188"/>
                <a:ext cx="1299"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cs typeface="Calibri"/>
                  </a:rPr>
                  <a:t>λ</a:t>
                </a:r>
                <a:r>
                  <a:rPr lang="en-US" sz="1400" i="1" baseline="-25000">
                    <a:effectLst/>
                    <a:latin typeface="Times New Roman"/>
                    <a:ea typeface="Times New Roman"/>
                    <a:cs typeface="Calibri"/>
                  </a:rPr>
                  <a:t>k</a:t>
                </a:r>
                <a:r>
                  <a:rPr lang="en-US" sz="1400" baseline="30000">
                    <a:effectLst/>
                    <a:latin typeface="Times New Roman"/>
                    <a:ea typeface="Times New Roman"/>
                    <a:cs typeface="Calibri"/>
                  </a:rPr>
                  <a:t>+</a:t>
                </a:r>
                <a:endParaRPr lang="ru-RU" sz="1200">
                  <a:effectLst/>
                  <a:latin typeface="Times New Roman"/>
                  <a:ea typeface="Times New Roman"/>
                </a:endParaRPr>
              </a:p>
            </p:txBody>
          </p:sp>
        </p:grpSp>
        <p:grpSp>
          <p:nvGrpSpPr>
            <p:cNvPr id="18" name="Group 52"/>
            <p:cNvGrpSpPr>
              <a:grpSpLocks/>
            </p:cNvGrpSpPr>
            <p:nvPr/>
          </p:nvGrpSpPr>
          <p:grpSpPr bwMode="auto">
            <a:xfrm>
              <a:off x="1555" y="1883"/>
              <a:ext cx="10217" cy="1572"/>
              <a:chOff x="989" y="7201"/>
              <a:chExt cx="14956" cy="1720"/>
            </a:xfrm>
          </p:grpSpPr>
          <p:sp>
            <p:nvSpPr>
              <p:cNvPr id="40" name="Rectangle 1"/>
              <p:cNvSpPr>
                <a:spLocks noChangeArrowheads="1"/>
              </p:cNvSpPr>
              <p:nvPr/>
            </p:nvSpPr>
            <p:spPr bwMode="auto">
              <a:xfrm>
                <a:off x="989"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baseline="-25000">
                    <a:effectLst/>
                    <a:latin typeface="Times New Roman"/>
                    <a:ea typeface="Times New Roman"/>
                  </a:rPr>
                  <a:t>0</a:t>
                </a:r>
                <a:r>
                  <a:rPr lang="ru-RU" sz="1200" baseline="-25000">
                    <a:effectLst/>
                    <a:latin typeface="Times New Roman"/>
                    <a:ea typeface="Times New Roman"/>
                  </a:rPr>
                  <a:t>*</a:t>
                </a:r>
                <a:endParaRPr lang="ru-RU" sz="1200">
                  <a:effectLst/>
                  <a:latin typeface="Times New Roman"/>
                  <a:ea typeface="Times New Roman"/>
                </a:endParaRPr>
              </a:p>
            </p:txBody>
          </p:sp>
          <p:sp>
            <p:nvSpPr>
              <p:cNvPr id="41" name="Rectangle 2"/>
              <p:cNvSpPr>
                <a:spLocks noChangeArrowheads="1"/>
              </p:cNvSpPr>
              <p:nvPr/>
            </p:nvSpPr>
            <p:spPr bwMode="auto">
              <a:xfrm>
                <a:off x="3116"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baseline="-25000">
                    <a:effectLst/>
                    <a:latin typeface="Times New Roman"/>
                    <a:ea typeface="Times New Roman"/>
                  </a:rPr>
                  <a:t>1</a:t>
                </a:r>
                <a:r>
                  <a:rPr lang="ru-RU" sz="1200" baseline="-25000">
                    <a:effectLst/>
                    <a:latin typeface="Times New Roman"/>
                    <a:ea typeface="Times New Roman"/>
                  </a:rPr>
                  <a:t>*</a:t>
                </a:r>
                <a:endParaRPr lang="ru-RU" sz="1200">
                  <a:effectLst/>
                  <a:latin typeface="Times New Roman"/>
                  <a:ea typeface="Times New Roman"/>
                </a:endParaRPr>
              </a:p>
            </p:txBody>
          </p:sp>
          <p:sp>
            <p:nvSpPr>
              <p:cNvPr id="42" name="Rectangle 3"/>
              <p:cNvSpPr>
                <a:spLocks noChangeArrowheads="1"/>
              </p:cNvSpPr>
              <p:nvPr/>
            </p:nvSpPr>
            <p:spPr bwMode="auto">
              <a:xfrm>
                <a:off x="5758"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r>
                  <a:rPr lang="en-US" sz="1200" baseline="-25000">
                    <a:effectLst/>
                    <a:latin typeface="Times New Roman"/>
                    <a:ea typeface="Times New Roman"/>
                  </a:rPr>
                  <a:t>-1</a:t>
                </a:r>
                <a:r>
                  <a:rPr lang="ru-RU" sz="1200" baseline="-25000">
                    <a:effectLst/>
                    <a:latin typeface="Times New Roman"/>
                    <a:ea typeface="Times New Roman"/>
                  </a:rPr>
                  <a:t>,*</a:t>
                </a:r>
                <a:endParaRPr lang="ru-RU" sz="1200">
                  <a:effectLst/>
                  <a:latin typeface="Times New Roman"/>
                  <a:ea typeface="Times New Roman"/>
                </a:endParaRPr>
              </a:p>
            </p:txBody>
          </p:sp>
          <p:sp>
            <p:nvSpPr>
              <p:cNvPr id="43" name="Rectangle 4"/>
              <p:cNvSpPr>
                <a:spLocks noChangeArrowheads="1"/>
              </p:cNvSpPr>
              <p:nvPr/>
            </p:nvSpPr>
            <p:spPr bwMode="auto">
              <a:xfrm>
                <a:off x="7905"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r>
                  <a:rPr lang="ru-RU" sz="1200" i="1" baseline="-25000">
                    <a:effectLst/>
                    <a:latin typeface="Times New Roman"/>
                    <a:ea typeface="Times New Roman"/>
                  </a:rPr>
                  <a:t>*</a:t>
                </a:r>
                <a:endParaRPr lang="ru-RU" sz="1200">
                  <a:effectLst/>
                  <a:latin typeface="Times New Roman"/>
                  <a:ea typeface="Times New Roman"/>
                </a:endParaRPr>
              </a:p>
            </p:txBody>
          </p:sp>
          <p:sp>
            <p:nvSpPr>
              <p:cNvPr id="44" name="Rectangle 5"/>
              <p:cNvSpPr>
                <a:spLocks noChangeArrowheads="1"/>
              </p:cNvSpPr>
              <p:nvPr/>
            </p:nvSpPr>
            <p:spPr bwMode="auto">
              <a:xfrm>
                <a:off x="10055"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k</a:t>
                </a:r>
                <a:r>
                  <a:rPr lang="en-US" sz="1200" baseline="-25000">
                    <a:effectLst/>
                    <a:latin typeface="Times New Roman"/>
                    <a:ea typeface="Times New Roman"/>
                  </a:rPr>
                  <a:t>+1</a:t>
                </a:r>
                <a:r>
                  <a:rPr lang="ru-RU" sz="1200" baseline="-25000">
                    <a:effectLst/>
                    <a:latin typeface="Times New Roman"/>
                    <a:ea typeface="Times New Roman"/>
                  </a:rPr>
                  <a:t>,*</a:t>
                </a:r>
                <a:endParaRPr lang="ru-RU" sz="1200">
                  <a:effectLst/>
                  <a:latin typeface="Times New Roman"/>
                  <a:ea typeface="Times New Roman"/>
                </a:endParaRPr>
              </a:p>
            </p:txBody>
          </p:sp>
          <p:sp>
            <p:nvSpPr>
              <p:cNvPr id="45" name="Rectangle 7"/>
              <p:cNvSpPr>
                <a:spLocks noChangeArrowheads="1"/>
              </p:cNvSpPr>
              <p:nvPr/>
            </p:nvSpPr>
            <p:spPr bwMode="auto">
              <a:xfrm>
                <a:off x="14655" y="7296"/>
                <a:ext cx="1290" cy="860"/>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n</a:t>
                </a:r>
                <a:r>
                  <a:rPr lang="ru-RU" sz="1200" i="1" baseline="-25000">
                    <a:effectLst/>
                    <a:latin typeface="Times New Roman"/>
                    <a:ea typeface="Times New Roman"/>
                  </a:rPr>
                  <a:t>*</a:t>
                </a:r>
                <a:endParaRPr lang="ru-RU" sz="1200">
                  <a:effectLst/>
                  <a:latin typeface="Times New Roman"/>
                  <a:ea typeface="Times New Roman"/>
                </a:endParaRPr>
              </a:p>
            </p:txBody>
          </p:sp>
          <p:cxnSp>
            <p:nvCxnSpPr>
              <p:cNvPr id="46" name="Straight Arrow Connector 10"/>
              <p:cNvCxnSpPr>
                <a:cxnSpLocks noChangeShapeType="1"/>
              </p:cNvCxnSpPr>
              <p:nvPr/>
            </p:nvCxnSpPr>
            <p:spPr bwMode="auto">
              <a:xfrm>
                <a:off x="12960" y="8156"/>
                <a:ext cx="0" cy="765"/>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sp>
            <p:nvSpPr>
              <p:cNvPr id="47" name="Rectangle 6"/>
              <p:cNvSpPr>
                <a:spLocks noChangeArrowheads="1"/>
              </p:cNvSpPr>
              <p:nvPr/>
            </p:nvSpPr>
            <p:spPr bwMode="auto">
              <a:xfrm>
                <a:off x="12549" y="7296"/>
                <a:ext cx="1289" cy="859"/>
              </a:xfrm>
              <a:prstGeom prst="rect">
                <a:avLst/>
              </a:prstGeom>
              <a:solidFill>
                <a:srgbClr val="FFFFFF"/>
              </a:solidFill>
              <a:ln w="25400" cap="flat" cmpd="sng" algn="ctr">
                <a:solidFill>
                  <a:srgbClr val="000000"/>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US" sz="1600" i="1">
                    <a:solidFill>
                      <a:srgbClr val="000000"/>
                    </a:solidFill>
                    <a:effectLst/>
                    <a:latin typeface="Times New Roman"/>
                    <a:ea typeface="Times New Roman"/>
                  </a:rPr>
                  <a:t>x</a:t>
                </a:r>
                <a:r>
                  <a:rPr lang="en-US" sz="1200" i="1" baseline="-25000">
                    <a:effectLst/>
                    <a:latin typeface="Times New Roman"/>
                    <a:ea typeface="Times New Roman"/>
                  </a:rPr>
                  <a:t>n</a:t>
                </a:r>
                <a:r>
                  <a:rPr lang="en-US" sz="1200" baseline="-25000">
                    <a:effectLst/>
                    <a:latin typeface="Times New Roman"/>
                    <a:ea typeface="Times New Roman"/>
                  </a:rPr>
                  <a:t>-1</a:t>
                </a:r>
                <a:r>
                  <a:rPr lang="ru-RU" sz="1200" baseline="-25000">
                    <a:effectLst/>
                    <a:latin typeface="Times New Roman"/>
                    <a:ea typeface="Times New Roman"/>
                  </a:rPr>
                  <a:t>,*</a:t>
                </a:r>
                <a:endParaRPr lang="ru-RU" sz="1200">
                  <a:effectLst/>
                  <a:latin typeface="Times New Roman"/>
                  <a:ea typeface="Times New Roman"/>
                </a:endParaRPr>
              </a:p>
            </p:txBody>
          </p:sp>
          <p:sp>
            <p:nvSpPr>
              <p:cNvPr id="48" name="Text Box 2"/>
              <p:cNvSpPr txBox="1">
                <a:spLocks noChangeArrowheads="1"/>
              </p:cNvSpPr>
              <p:nvPr/>
            </p:nvSpPr>
            <p:spPr bwMode="auto">
              <a:xfrm>
                <a:off x="4576" y="7201"/>
                <a:ext cx="1344"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sp>
            <p:nvSpPr>
              <p:cNvPr id="49" name="Text Box 2"/>
              <p:cNvSpPr txBox="1">
                <a:spLocks noChangeArrowheads="1"/>
              </p:cNvSpPr>
              <p:nvPr/>
            </p:nvSpPr>
            <p:spPr bwMode="auto">
              <a:xfrm>
                <a:off x="11461" y="7220"/>
                <a:ext cx="1608"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grpSp>
        <p:cxnSp>
          <p:nvCxnSpPr>
            <p:cNvPr id="19" name="Straight Arrow Connector 10"/>
            <p:cNvCxnSpPr/>
            <p:nvPr/>
          </p:nvCxnSpPr>
          <p:spPr bwMode="auto">
            <a:xfrm flipV="1">
              <a:off x="10075" y="2754"/>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0" name="Straight Arrow Connector 10"/>
            <p:cNvCxnSpPr/>
            <p:nvPr/>
          </p:nvCxnSpPr>
          <p:spPr bwMode="auto">
            <a:xfrm flipV="1">
              <a:off x="11515" y="2754"/>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1" name="Straight Arrow Connector 10"/>
            <p:cNvCxnSpPr/>
            <p:nvPr/>
          </p:nvCxnSpPr>
          <p:spPr bwMode="auto">
            <a:xfrm>
              <a:off x="11155" y="2740"/>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2" name="Straight Arrow Connector 10"/>
            <p:cNvCxnSpPr/>
            <p:nvPr/>
          </p:nvCxnSpPr>
          <p:spPr bwMode="auto">
            <a:xfrm>
              <a:off x="6565" y="2758"/>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3" name="Straight Arrow Connector 10"/>
            <p:cNvCxnSpPr/>
            <p:nvPr/>
          </p:nvCxnSpPr>
          <p:spPr bwMode="auto">
            <a:xfrm>
              <a:off x="3295" y="2740"/>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4" name="Straight Arrow Connector 10"/>
            <p:cNvCxnSpPr/>
            <p:nvPr/>
          </p:nvCxnSpPr>
          <p:spPr bwMode="auto">
            <a:xfrm>
              <a:off x="1840" y="2767"/>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5" name="Straight Arrow Connector 10"/>
            <p:cNvCxnSpPr/>
            <p:nvPr/>
          </p:nvCxnSpPr>
          <p:spPr bwMode="auto">
            <a:xfrm flipV="1">
              <a:off x="6925" y="2754"/>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6" name="Straight Arrow Connector 10"/>
            <p:cNvCxnSpPr/>
            <p:nvPr/>
          </p:nvCxnSpPr>
          <p:spPr bwMode="auto">
            <a:xfrm flipV="1">
              <a:off x="3655" y="2754"/>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cxnSp>
          <p:nvCxnSpPr>
            <p:cNvPr id="27" name="Straight Arrow Connector 10"/>
            <p:cNvCxnSpPr/>
            <p:nvPr/>
          </p:nvCxnSpPr>
          <p:spPr bwMode="auto">
            <a:xfrm flipV="1">
              <a:off x="2185" y="2739"/>
              <a:ext cx="0" cy="699"/>
            </a:xfrm>
            <a:prstGeom prst="straightConnector1">
              <a:avLst/>
            </a:prstGeom>
            <a:noFill/>
            <a:ln w="9525" cap="flat" cmpd="sng" algn="ctr">
              <a:solidFill>
                <a:srgbClr val="000000"/>
              </a:solidFill>
              <a:prstDash val="solid"/>
              <a:round/>
              <a:headEnd/>
              <a:tailEnd type="arrow" w="med" len="med"/>
            </a:ln>
            <a:extLst>
              <a:ext uri="{909E8E84-426E-40DD-AFC4-6F175D3DCCD1}">
                <a14:hiddenFill xmlns:a14="http://schemas.microsoft.com/office/drawing/2010/main">
                  <a:noFill/>
                </a14:hiddenFill>
              </a:ext>
            </a:extLst>
          </p:spPr>
        </p:cxnSp>
        <p:sp>
          <p:nvSpPr>
            <p:cNvPr id="28" name="Text Box 2"/>
            <p:cNvSpPr txBox="1">
              <a:spLocks noChangeArrowheads="1"/>
            </p:cNvSpPr>
            <p:nvPr/>
          </p:nvSpPr>
          <p:spPr bwMode="auto">
            <a:xfrm>
              <a:off x="11420" y="2867"/>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n</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29" name="Text Box 2"/>
            <p:cNvSpPr txBox="1">
              <a:spLocks noChangeArrowheads="1"/>
            </p:cNvSpPr>
            <p:nvPr/>
          </p:nvSpPr>
          <p:spPr bwMode="auto">
            <a:xfrm>
              <a:off x="10676" y="2856"/>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n</a:t>
              </a:r>
              <a:r>
                <a:rPr lang="ru-RU" sz="1400" baseline="30000">
                  <a:effectLst/>
                  <a:latin typeface="Times New Roman"/>
                  <a:ea typeface="Times New Roman"/>
                  <a:cs typeface="Calibri"/>
                </a:rPr>
                <a:t>-</a:t>
              </a:r>
              <a:endParaRPr lang="ru-RU" sz="1200">
                <a:effectLst/>
                <a:latin typeface="Times New Roman"/>
                <a:ea typeface="Times New Roman"/>
              </a:endParaRPr>
            </a:p>
          </p:txBody>
        </p:sp>
        <p:sp>
          <p:nvSpPr>
            <p:cNvPr id="30" name="Text Box 2"/>
            <p:cNvSpPr txBox="1">
              <a:spLocks noChangeArrowheads="1"/>
            </p:cNvSpPr>
            <p:nvPr/>
          </p:nvSpPr>
          <p:spPr bwMode="auto">
            <a:xfrm>
              <a:off x="6056" y="2845"/>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k </a:t>
              </a:r>
              <a:r>
                <a:rPr lang="ru-RU" sz="1400" baseline="30000">
                  <a:effectLst/>
                  <a:latin typeface="Times New Roman"/>
                  <a:ea typeface="Times New Roman"/>
                  <a:cs typeface="Calibri"/>
                </a:rPr>
                <a:t>-</a:t>
              </a:r>
              <a:endParaRPr lang="ru-RU" sz="1200">
                <a:effectLst/>
                <a:latin typeface="Times New Roman"/>
                <a:ea typeface="Times New Roman"/>
              </a:endParaRPr>
            </a:p>
          </p:txBody>
        </p:sp>
        <p:sp>
          <p:nvSpPr>
            <p:cNvPr id="31" name="Text Box 2"/>
            <p:cNvSpPr txBox="1">
              <a:spLocks noChangeArrowheads="1"/>
            </p:cNvSpPr>
            <p:nvPr/>
          </p:nvSpPr>
          <p:spPr bwMode="auto">
            <a:xfrm>
              <a:off x="6813" y="2856"/>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k</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32" name="Text Box 2"/>
            <p:cNvSpPr txBox="1">
              <a:spLocks noChangeArrowheads="1"/>
            </p:cNvSpPr>
            <p:nvPr/>
          </p:nvSpPr>
          <p:spPr bwMode="auto">
            <a:xfrm>
              <a:off x="1341" y="2864"/>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0</a:t>
              </a:r>
              <a:r>
                <a:rPr lang="ru-RU" sz="1400" baseline="30000">
                  <a:effectLst/>
                  <a:latin typeface="Times New Roman"/>
                  <a:ea typeface="Times New Roman"/>
                  <a:cs typeface="Calibri"/>
                </a:rPr>
                <a:t>-</a:t>
              </a:r>
              <a:endParaRPr lang="ru-RU" sz="1200">
                <a:effectLst/>
                <a:latin typeface="Times New Roman"/>
                <a:ea typeface="Times New Roman"/>
              </a:endParaRPr>
            </a:p>
          </p:txBody>
        </p:sp>
        <p:sp>
          <p:nvSpPr>
            <p:cNvPr id="33" name="Text Box 2"/>
            <p:cNvSpPr txBox="1">
              <a:spLocks noChangeArrowheads="1"/>
            </p:cNvSpPr>
            <p:nvPr/>
          </p:nvSpPr>
          <p:spPr bwMode="auto">
            <a:xfrm>
              <a:off x="2094" y="2845"/>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0</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34" name="Text Box 2"/>
            <p:cNvSpPr txBox="1">
              <a:spLocks noChangeArrowheads="1"/>
            </p:cNvSpPr>
            <p:nvPr/>
          </p:nvSpPr>
          <p:spPr bwMode="auto">
            <a:xfrm>
              <a:off x="2811" y="2849"/>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1</a:t>
              </a:r>
              <a:r>
                <a:rPr lang="ru-RU" sz="1400" baseline="30000">
                  <a:effectLst/>
                  <a:latin typeface="Times New Roman"/>
                  <a:ea typeface="Times New Roman"/>
                  <a:cs typeface="Calibri"/>
                </a:rPr>
                <a:t>-</a:t>
              </a:r>
              <a:endParaRPr lang="ru-RU" sz="1200">
                <a:effectLst/>
                <a:latin typeface="Times New Roman"/>
                <a:ea typeface="Times New Roman"/>
              </a:endParaRPr>
            </a:p>
          </p:txBody>
        </p:sp>
        <p:sp>
          <p:nvSpPr>
            <p:cNvPr id="35" name="Text Box 2"/>
            <p:cNvSpPr txBox="1">
              <a:spLocks noChangeArrowheads="1"/>
            </p:cNvSpPr>
            <p:nvPr/>
          </p:nvSpPr>
          <p:spPr bwMode="auto">
            <a:xfrm>
              <a:off x="3558" y="2856"/>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1</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36" name="Text Box 2"/>
            <p:cNvSpPr txBox="1">
              <a:spLocks noChangeArrowheads="1"/>
            </p:cNvSpPr>
            <p:nvPr/>
          </p:nvSpPr>
          <p:spPr bwMode="auto">
            <a:xfrm>
              <a:off x="9125" y="2850"/>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n-1</a:t>
              </a:r>
              <a:r>
                <a:rPr lang="ru-RU" sz="1400" baseline="30000">
                  <a:effectLst/>
                  <a:latin typeface="Times New Roman"/>
                  <a:ea typeface="Times New Roman"/>
                  <a:cs typeface="Calibri"/>
                </a:rPr>
                <a:t>-</a:t>
              </a:r>
              <a:endParaRPr lang="ru-RU" sz="1200">
                <a:effectLst/>
                <a:latin typeface="Times New Roman"/>
                <a:ea typeface="Times New Roman"/>
              </a:endParaRPr>
            </a:p>
          </p:txBody>
        </p:sp>
        <p:sp>
          <p:nvSpPr>
            <p:cNvPr id="37" name="Text Box 2"/>
            <p:cNvSpPr txBox="1">
              <a:spLocks noChangeArrowheads="1"/>
            </p:cNvSpPr>
            <p:nvPr/>
          </p:nvSpPr>
          <p:spPr bwMode="auto">
            <a:xfrm>
              <a:off x="9980" y="2856"/>
              <a:ext cx="10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400">
                  <a:effectLst/>
                  <a:latin typeface="Times New Roman"/>
                  <a:ea typeface="Times New Roman"/>
                </a:rPr>
                <a:t>μ</a:t>
              </a:r>
              <a:r>
                <a:rPr lang="en-US" sz="1400" i="1" baseline="-25000">
                  <a:effectLst/>
                  <a:latin typeface="Times New Roman"/>
                  <a:ea typeface="Times New Roman"/>
                  <a:cs typeface="Calibri"/>
                </a:rPr>
                <a:t>n-1</a:t>
              </a:r>
              <a:r>
                <a:rPr lang="en-US" sz="1400" baseline="30000">
                  <a:effectLst/>
                  <a:latin typeface="Times New Roman"/>
                  <a:ea typeface="Times New Roman"/>
                  <a:cs typeface="Calibri"/>
                </a:rPr>
                <a:t>+</a:t>
              </a:r>
              <a:endParaRPr lang="ru-RU" sz="1200">
                <a:effectLst/>
                <a:latin typeface="Times New Roman"/>
                <a:ea typeface="Times New Roman"/>
              </a:endParaRPr>
            </a:p>
          </p:txBody>
        </p:sp>
        <p:sp>
          <p:nvSpPr>
            <p:cNvPr id="38" name="Text Box 2"/>
            <p:cNvSpPr txBox="1">
              <a:spLocks noChangeArrowheads="1"/>
            </p:cNvSpPr>
            <p:nvPr/>
          </p:nvSpPr>
          <p:spPr bwMode="auto">
            <a:xfrm>
              <a:off x="7877" y="2653"/>
              <a:ext cx="109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sp>
          <p:nvSpPr>
            <p:cNvPr id="39" name="Text Box 2"/>
            <p:cNvSpPr txBox="1">
              <a:spLocks noChangeArrowheads="1"/>
            </p:cNvSpPr>
            <p:nvPr/>
          </p:nvSpPr>
          <p:spPr bwMode="auto">
            <a:xfrm>
              <a:off x="4967" y="2653"/>
              <a:ext cx="109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400">
                  <a:effectLst/>
                  <a:latin typeface="Times New Roman"/>
                  <a:ea typeface="Times New Roman"/>
                </a:rPr>
                <a:t>...</a:t>
              </a:r>
              <a:endParaRPr lang="ru-RU" sz="1200">
                <a:effectLst/>
                <a:latin typeface="Times New Roman"/>
                <a:ea typeface="Times New Roman"/>
              </a:endParaRPr>
            </a:p>
          </p:txBody>
        </p:sp>
      </p:grpSp>
    </p:spTree>
    <p:extLst>
      <p:ext uri="{BB962C8B-B14F-4D97-AF65-F5344CB8AC3E}">
        <p14:creationId xmlns:p14="http://schemas.microsoft.com/office/powerpoint/2010/main" val="175914041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49111" y="116632"/>
            <a:ext cx="6622881" cy="576064"/>
          </a:xfrm>
          <a:prstGeom prst="rect">
            <a:avLst/>
          </a:prstGeom>
        </p:spPr>
        <p:txBody>
          <a:bodyPr vert="horz" lIns="91440" tIns="45720" rIns="91440" bIns="45720" rtlCol="0" anchor="ctr">
            <a:normAutofit lnSpcReduction="10000"/>
          </a:bodyPr>
          <a:lstStyle/>
          <a:p>
            <a:pPr lvl="0">
              <a:spcBef>
                <a:spcPct val="0"/>
              </a:spcBef>
            </a:pPr>
            <a:r>
              <a:rPr lang="en-US" sz="3200" b="1" dirty="0">
                <a:solidFill>
                  <a:schemeClr val="tx1">
                    <a:lumMod val="65000"/>
                    <a:lumOff val="35000"/>
                  </a:schemeClr>
                </a:solidFill>
                <a:latin typeface="Times New Roman" pitchFamily="18" charset="0"/>
                <a:cs typeface="Times New Roman" pitchFamily="18" charset="0"/>
              </a:rPr>
              <a:t>Model identification   </a:t>
            </a:r>
            <a:endParaRPr kumimoji="0" lang="ru-RU" sz="32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14</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173" name="Заголовок 1"/>
          <p:cNvSpPr txBox="1">
            <a:spLocks/>
          </p:cNvSpPr>
          <p:nvPr/>
        </p:nvSpPr>
        <p:spPr>
          <a:xfrm>
            <a:off x="46608" y="1772816"/>
            <a:ext cx="2267744" cy="3096344"/>
          </a:xfrm>
          <a:prstGeom prst="rect">
            <a:avLst/>
          </a:prstGeom>
        </p:spPr>
        <p:txBody>
          <a:bodyPr vert="horz" lIns="91440" tIns="45720" rIns="91440" bIns="45720" rtlCol="0" anchor="ctr">
            <a:noAutofit/>
          </a:bodyPr>
          <a:lstStyle/>
          <a:p>
            <a:pPr lvl="0" algn="ctr">
              <a:spcBef>
                <a:spcPct val="0"/>
              </a:spcBef>
              <a:defRPr/>
            </a:pPr>
            <a:r>
              <a:rPr lang="en-US" sz="2400" b="1" dirty="0">
                <a:solidFill>
                  <a:schemeClr val="tx1">
                    <a:lumMod val="65000"/>
                    <a:lumOff val="35000"/>
                  </a:schemeClr>
                </a:solidFill>
                <a:latin typeface="Times New Roman" pitchFamily="18" charset="0"/>
                <a:cs typeface="Times New Roman" pitchFamily="18" charset="0"/>
              </a:rPr>
              <a:t>Model identification </a:t>
            </a:r>
            <a:endParaRPr lang="ru-RU" sz="2400" b="1" dirty="0">
              <a:solidFill>
                <a:schemeClr val="tx1">
                  <a:lumMod val="65000"/>
                  <a:lumOff val="35000"/>
                </a:schemeClr>
              </a:solidFill>
              <a:latin typeface="Times New Roman" pitchFamily="18" charset="0"/>
              <a:cs typeface="Times New Roman" pitchFamily="18" charset="0"/>
            </a:endParaRPr>
          </a:p>
        </p:txBody>
      </p:sp>
      <p:sp>
        <p:nvSpPr>
          <p:cNvPr id="72" name="Rectangle 3"/>
          <p:cNvSpPr txBox="1">
            <a:spLocks noChangeArrowheads="1"/>
          </p:cNvSpPr>
          <p:nvPr/>
        </p:nvSpPr>
        <p:spPr>
          <a:xfrm>
            <a:off x="2627784" y="3320988"/>
            <a:ext cx="6168056" cy="2988332"/>
          </a:xfrm>
          <a:prstGeom prst="rect">
            <a:avLst/>
          </a:prstGeom>
        </p:spPr>
        <p:txBody>
          <a:bodyPr vert="horz" lIns="91440" tIns="45720" rIns="91440" bIns="45720" rtlCol="0">
            <a:normAutofit/>
          </a:bodyPr>
          <a:lstStyle/>
          <a:p>
            <a:pPr lvl="1">
              <a:lnSpc>
                <a:spcPct val="80000"/>
              </a:lnSpc>
              <a:spcBef>
                <a:spcPts val="1800"/>
              </a:spcBef>
              <a:buFont typeface="Wingdings" pitchFamily="2" charset="2"/>
              <a:buChar char="v"/>
            </a:pPr>
            <a:endParaRPr lang="ru-RU" sz="2800" dirty="0">
              <a:solidFill>
                <a:schemeClr val="tx1">
                  <a:lumMod val="65000"/>
                  <a:lumOff val="35000"/>
                </a:schemeClr>
              </a:solidFill>
            </a:endParaRPr>
          </a:p>
        </p:txBody>
      </p:sp>
      <mc:AlternateContent xmlns:mc="http://schemas.openxmlformats.org/markup-compatibility/2006" xmlns:a14="http://schemas.microsoft.com/office/drawing/2010/main">
        <mc:Choice Requires="a14">
          <p:sp>
            <p:nvSpPr>
              <p:cNvPr id="73" name="Rectangle 3"/>
              <p:cNvSpPr txBox="1">
                <a:spLocks noChangeArrowheads="1"/>
              </p:cNvSpPr>
              <p:nvPr/>
            </p:nvSpPr>
            <p:spPr>
              <a:xfrm>
                <a:off x="2334860" y="836712"/>
                <a:ext cx="6773644" cy="5184577"/>
              </a:xfrm>
              <a:prstGeom prst="rect">
                <a:avLst/>
              </a:prstGeom>
            </p:spPr>
            <p:txBody>
              <a:bodyPr vert="horz" lIns="91440" tIns="45720" rIns="91440" bIns="45720" rtlCol="0">
                <a:normAutofit/>
              </a:bodyPr>
              <a:lstStyle/>
              <a:p>
                <a:r>
                  <a:rPr lang="en-US" sz="2000" dirty="0"/>
                  <a:t>Free parameters of Markov networks are identified using observed and expected histograms representing frequency distributions of model states, viz.: their estimates are calculated to get the best fit of observed and expected frequencies of being in a certain system’s state at the given time points. For this purpose, calculated is a set of transition flow rates </a:t>
                </a:r>
                <a14:m>
                  <m:oMath xmlns:m="http://schemas.openxmlformats.org/officeDocument/2006/math">
                    <m:r>
                      <a:rPr lang="en-US" sz="2000" b="1" i="1">
                        <a:latin typeface="Cambria Math"/>
                      </a:rPr>
                      <m:t>𝛌</m:t>
                    </m:r>
                  </m:oMath>
                </a14:m>
                <a:r>
                  <a:rPr lang="en-US" sz="2000" dirty="0"/>
                  <a:t>, which yields the least value of </a:t>
                </a:r>
                <a:r>
                  <a:rPr lang="en-US" sz="2000" i="1" dirty="0"/>
                  <a:t>the Pearson statistic, </a:t>
                </a:r>
                <a:r>
                  <a:rPr lang="en-US" sz="2000" dirty="0"/>
                  <a:t>which is used as a model goodness-of-fit measure:</a:t>
                </a:r>
                <a:endParaRPr lang="ru-RU" sz="2000" dirty="0"/>
              </a:p>
              <a:p>
                <a:pPr/>
                <a14:m>
                  <m:oMathPara xmlns:m="http://schemas.openxmlformats.org/officeDocument/2006/math">
                    <m:oMathParaPr>
                      <m:jc m:val="centerGroup"/>
                    </m:oMathParaPr>
                    <m:oMath xmlns:m="http://schemas.openxmlformats.org/officeDocument/2006/math">
                      <m:sSup>
                        <m:sSupPr>
                          <m:ctrlPr>
                            <a:rPr lang="ru-RU" i="1">
                              <a:latin typeface="Cambria Math" panose="02040503050406030204" pitchFamily="18" charset="0"/>
                            </a:rPr>
                          </m:ctrlPr>
                        </m:sSupPr>
                        <m:e>
                          <m:r>
                            <a:rPr lang="en-US" i="1">
                              <a:latin typeface="Cambria Math"/>
                            </a:rPr>
                            <m:t>𝑋</m:t>
                          </m:r>
                        </m:e>
                        <m:sup>
                          <m:r>
                            <a:rPr lang="en-US" i="1">
                              <a:latin typeface="Cambria Math"/>
                            </a:rPr>
                            <m:t>2</m:t>
                          </m:r>
                        </m:sup>
                      </m:sSup>
                      <m:r>
                        <a:rPr lang="en-US" i="1">
                          <a:latin typeface="Cambria Math"/>
                        </a:rPr>
                        <m:t>(</m:t>
                      </m:r>
                      <m:r>
                        <a:rPr lang="en-US" b="1" i="1">
                          <a:latin typeface="Cambria Math"/>
                        </a:rPr>
                        <m:t>𝛌</m:t>
                      </m:r>
                      <m:r>
                        <a:rPr lang="en-US" b="1" i="1" baseline="-25000" smtClean="0">
                          <a:latin typeface="Cambria Math"/>
                        </a:rPr>
                        <m:t>𝒍</m:t>
                      </m:r>
                      <m:r>
                        <a:rPr lang="en-US" i="1">
                          <a:latin typeface="Cambria Math"/>
                        </a:rPr>
                        <m:t>)=</m:t>
                      </m:r>
                      <m:nary>
                        <m:naryPr>
                          <m:chr m:val="∑"/>
                          <m:limLoc m:val="subSup"/>
                          <m:ctrlPr>
                            <a:rPr lang="ru-RU" i="1">
                              <a:latin typeface="Cambria Math" panose="02040503050406030204" pitchFamily="18" charset="0"/>
                            </a:rPr>
                          </m:ctrlPr>
                        </m:naryPr>
                        <m:sub>
                          <m:r>
                            <a:rPr lang="en-US" i="1">
                              <a:latin typeface="Cambria Math"/>
                            </a:rPr>
                            <m:t>𝑑</m:t>
                          </m:r>
                          <m:r>
                            <a:rPr lang="en-US" i="1">
                              <a:latin typeface="Cambria Math"/>
                            </a:rPr>
                            <m:t>=0</m:t>
                          </m:r>
                        </m:sub>
                        <m:sup>
                          <m:r>
                            <a:rPr lang="en-US" i="1">
                              <a:latin typeface="Cambria Math"/>
                            </a:rPr>
                            <m:t>𝐷</m:t>
                          </m:r>
                          <m:r>
                            <a:rPr lang="en-US" i="1">
                              <a:latin typeface="Cambria Math"/>
                            </a:rPr>
                            <m:t>−1</m:t>
                          </m:r>
                        </m:sup>
                        <m:e>
                          <m:nary>
                            <m:naryPr>
                              <m:chr m:val="∑"/>
                              <m:limLoc m:val="subSup"/>
                              <m:ctrlPr>
                                <a:rPr lang="ru-RU" i="1">
                                  <a:latin typeface="Cambria Math" panose="02040503050406030204" pitchFamily="18" charset="0"/>
                                </a:rPr>
                              </m:ctrlPr>
                            </m:naryPr>
                            <m:sub>
                              <m:r>
                                <a:rPr lang="en-US" i="1">
                                  <a:latin typeface="Cambria Math"/>
                                </a:rPr>
                                <m:t>𝑖</m:t>
                              </m:r>
                              <m:r>
                                <a:rPr lang="en-US" i="1">
                                  <a:latin typeface="Cambria Math"/>
                                </a:rPr>
                                <m:t>=0</m:t>
                              </m:r>
                            </m:sub>
                            <m:sup>
                              <m:r>
                                <a:rPr lang="en-US" i="1">
                                  <a:latin typeface="Cambria Math"/>
                                </a:rPr>
                                <m:t>𝑛</m:t>
                              </m:r>
                            </m:sup>
                            <m:e>
                              <m:d>
                                <m:dPr>
                                  <m:begChr m:val="["/>
                                  <m:endChr m:val="]"/>
                                  <m:ctrlPr>
                                    <a:rPr lang="ru-RU" i="1">
                                      <a:latin typeface="Cambria Math" panose="02040503050406030204" pitchFamily="18" charset="0"/>
                                    </a:rPr>
                                  </m:ctrlPr>
                                </m:dPr>
                                <m:e>
                                  <m:f>
                                    <m:fPr>
                                      <m:ctrlPr>
                                        <a:rPr lang="ru-RU" i="1">
                                          <a:latin typeface="Cambria Math" panose="02040503050406030204" pitchFamily="18" charset="0"/>
                                        </a:rPr>
                                      </m:ctrlPr>
                                    </m:fPr>
                                    <m:num>
                                      <m:sSup>
                                        <m:sSupPr>
                                          <m:ctrlPr>
                                            <a:rPr lang="ru-RU" i="1">
                                              <a:latin typeface="Cambria Math" panose="02040503050406030204" pitchFamily="18" charset="0"/>
                                            </a:rPr>
                                          </m:ctrlPr>
                                        </m:sSupPr>
                                        <m:e>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a:rPr>
                                                    <m:t>𝑝</m:t>
                                                  </m:r>
                                                </m:e>
                                                <m:sub>
                                                  <m:r>
                                                    <a:rPr lang="en-US" i="1">
                                                      <a:latin typeface="Cambria Math"/>
                                                    </a:rPr>
                                                    <m:t>𝑖</m:t>
                                                  </m:r>
                                                </m:sub>
                                              </m:sSub>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a:rPr>
                                                        <m:t>𝑡</m:t>
                                                      </m:r>
                                                    </m:e>
                                                    <m:sub>
                                                      <m:r>
                                                        <a:rPr lang="en-US" i="1">
                                                          <a:latin typeface="Cambria Math"/>
                                                        </a:rPr>
                                                        <m:t>𝑑</m:t>
                                                      </m:r>
                                                    </m:sub>
                                                  </m:sSub>
                                                </m:e>
                                              </m:d>
                                              <m:sSub>
                                                <m:sSubPr>
                                                  <m:ctrlPr>
                                                    <a:rPr lang="ru-RU" i="1">
                                                      <a:latin typeface="Cambria Math" panose="02040503050406030204" pitchFamily="18" charset="0"/>
                                                    </a:rPr>
                                                  </m:ctrlPr>
                                                </m:sSubPr>
                                                <m:e>
                                                  <m:r>
                                                    <a:rPr lang="en-US" i="1">
                                                      <a:latin typeface="Cambria Math"/>
                                                    </a:rPr>
                                                    <m:t>𝑁</m:t>
                                                  </m:r>
                                                </m:e>
                                                <m:sub>
                                                  <m:r>
                                                    <a:rPr lang="en-US" i="1">
                                                      <a:latin typeface="Cambria Math"/>
                                                    </a:rPr>
                                                    <m:t>𝑑</m:t>
                                                  </m:r>
                                                </m:sub>
                                              </m:sSub>
                                              <m:r>
                                                <a:rPr lang="en-US" i="1">
                                                  <a:latin typeface="Cambria Math"/>
                                                </a:rPr>
                                                <m:t>−</m:t>
                                              </m:r>
                                              <m:sSub>
                                                <m:sSubPr>
                                                  <m:ctrlPr>
                                                    <a:rPr lang="ru-RU" i="1">
                                                      <a:latin typeface="Cambria Math" panose="02040503050406030204" pitchFamily="18" charset="0"/>
                                                    </a:rPr>
                                                  </m:ctrlPr>
                                                </m:sSubPr>
                                                <m:e>
                                                  <m:r>
                                                    <a:rPr lang="en-US" i="1">
                                                      <a:latin typeface="Cambria Math"/>
                                                    </a:rPr>
                                                    <m:t>𝐹</m:t>
                                                  </m:r>
                                                </m:e>
                                                <m:sub>
                                                  <m:r>
                                                    <a:rPr lang="en-US" i="1">
                                                      <a:latin typeface="Cambria Math"/>
                                                    </a:rPr>
                                                    <m:t>𝑖</m:t>
                                                  </m:r>
                                                  <m:r>
                                                    <a:rPr lang="en-US" i="1">
                                                      <a:latin typeface="Cambria Math"/>
                                                    </a:rPr>
                                                    <m:t>,</m:t>
                                                  </m:r>
                                                  <m:r>
                                                    <a:rPr lang="en-US" i="1">
                                                      <a:latin typeface="Cambria Math"/>
                                                    </a:rPr>
                                                    <m:t>𝑑</m:t>
                                                  </m:r>
                                                </m:sub>
                                              </m:sSub>
                                            </m:e>
                                          </m:d>
                                        </m:e>
                                        <m:sup>
                                          <m:r>
                                            <a:rPr lang="en-US" i="1">
                                              <a:latin typeface="Cambria Math"/>
                                            </a:rPr>
                                            <m:t>2</m:t>
                                          </m:r>
                                        </m:sup>
                                      </m:sSup>
                                    </m:num>
                                    <m:den>
                                      <m:sSub>
                                        <m:sSubPr>
                                          <m:ctrlPr>
                                            <a:rPr lang="ru-RU" i="1">
                                              <a:latin typeface="Cambria Math" panose="02040503050406030204" pitchFamily="18" charset="0"/>
                                            </a:rPr>
                                          </m:ctrlPr>
                                        </m:sSubPr>
                                        <m:e>
                                          <m:r>
                                            <a:rPr lang="en-US" i="1">
                                              <a:latin typeface="Cambria Math"/>
                                            </a:rPr>
                                            <m:t>𝑝</m:t>
                                          </m:r>
                                        </m:e>
                                        <m:sub>
                                          <m:r>
                                            <a:rPr lang="en-US" i="1">
                                              <a:latin typeface="Cambria Math"/>
                                            </a:rPr>
                                            <m:t>𝑖</m:t>
                                          </m:r>
                                        </m:sub>
                                      </m:sSub>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a:rPr>
                                                <m:t>𝑡</m:t>
                                              </m:r>
                                            </m:e>
                                            <m:sub>
                                              <m:r>
                                                <a:rPr lang="en-US" i="1">
                                                  <a:latin typeface="Cambria Math"/>
                                                </a:rPr>
                                                <m:t>𝑑</m:t>
                                              </m:r>
                                            </m:sub>
                                          </m:sSub>
                                        </m:e>
                                      </m:d>
                                      <m:sSub>
                                        <m:sSubPr>
                                          <m:ctrlPr>
                                            <a:rPr lang="ru-RU" i="1">
                                              <a:latin typeface="Cambria Math" panose="02040503050406030204" pitchFamily="18" charset="0"/>
                                            </a:rPr>
                                          </m:ctrlPr>
                                        </m:sSubPr>
                                        <m:e>
                                          <m:r>
                                            <a:rPr lang="en-US" i="1">
                                              <a:latin typeface="Cambria Math"/>
                                            </a:rPr>
                                            <m:t>𝑁</m:t>
                                          </m:r>
                                        </m:e>
                                        <m:sub>
                                          <m:r>
                                            <a:rPr lang="en-US" i="1">
                                              <a:latin typeface="Cambria Math"/>
                                            </a:rPr>
                                            <m:t>𝑑</m:t>
                                          </m:r>
                                        </m:sub>
                                      </m:sSub>
                                    </m:den>
                                  </m:f>
                                  <m:r>
                                    <a:rPr lang="en-US" i="1">
                                      <a:latin typeface="Cambria Math"/>
                                    </a:rPr>
                                    <m:t>+</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a:rPr>
                                                    <m:t>𝑝</m:t>
                                                  </m:r>
                                                </m:e>
                                                <m:sub>
                                                  <m:r>
                                                    <a:rPr lang="en-US" i="1">
                                                      <a:latin typeface="Cambria Math"/>
                                                    </a:rPr>
                                                    <m:t>𝑖</m:t>
                                                  </m:r>
                                                  <m:r>
                                                    <a:rPr lang="en-US" i="1">
                                                      <a:latin typeface="Cambria Math"/>
                                                    </a:rPr>
                                                    <m:t>∗</m:t>
                                                  </m:r>
                                                </m:sub>
                                              </m:sSub>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a:rPr>
                                                        <m:t>𝑡</m:t>
                                                      </m:r>
                                                    </m:e>
                                                    <m:sub>
                                                      <m:r>
                                                        <a:rPr lang="en-US" i="1">
                                                          <a:latin typeface="Cambria Math"/>
                                                        </a:rPr>
                                                        <m:t>𝑑</m:t>
                                                      </m:r>
                                                    </m:sub>
                                                  </m:sSub>
                                                </m:e>
                                              </m:d>
                                              <m:sSub>
                                                <m:sSubPr>
                                                  <m:ctrlPr>
                                                    <a:rPr lang="ru-RU" i="1">
                                                      <a:latin typeface="Cambria Math" panose="02040503050406030204" pitchFamily="18" charset="0"/>
                                                    </a:rPr>
                                                  </m:ctrlPr>
                                                </m:sSubPr>
                                                <m:e>
                                                  <m:r>
                                                    <a:rPr lang="en-US" i="1">
                                                      <a:latin typeface="Cambria Math"/>
                                                    </a:rPr>
                                                    <m:t>𝑁</m:t>
                                                  </m:r>
                                                </m:e>
                                                <m:sub>
                                                  <m:r>
                                                    <a:rPr lang="en-US" i="1">
                                                      <a:latin typeface="Cambria Math"/>
                                                    </a:rPr>
                                                    <m:t>𝑑</m:t>
                                                  </m:r>
                                                </m:sub>
                                              </m:sSub>
                                              <m:r>
                                                <a:rPr lang="en-US" i="1">
                                                  <a:latin typeface="Cambria Math"/>
                                                </a:rPr>
                                                <m:t>−</m:t>
                                              </m:r>
                                              <m:sSub>
                                                <m:sSubPr>
                                                  <m:ctrlPr>
                                                    <a:rPr lang="ru-RU" i="1">
                                                      <a:latin typeface="Cambria Math" panose="02040503050406030204" pitchFamily="18" charset="0"/>
                                                    </a:rPr>
                                                  </m:ctrlPr>
                                                </m:sSubPr>
                                                <m:e>
                                                  <m:r>
                                                    <a:rPr lang="en-US" i="1">
                                                      <a:latin typeface="Cambria Math"/>
                                                    </a:rPr>
                                                    <m:t>𝐹</m:t>
                                                  </m:r>
                                                </m:e>
                                                <m:sub>
                                                  <m:r>
                                                    <a:rPr lang="en-US" i="1">
                                                      <a:latin typeface="Cambria Math"/>
                                                    </a:rPr>
                                                    <m:t>𝑖</m:t>
                                                  </m:r>
                                                  <m:r>
                                                    <a:rPr lang="en-US" i="1">
                                                      <a:latin typeface="Cambria Math"/>
                                                    </a:rPr>
                                                    <m:t>∗,</m:t>
                                                  </m:r>
                                                  <m:r>
                                                    <a:rPr lang="en-US" i="1">
                                                      <a:latin typeface="Cambria Math"/>
                                                    </a:rPr>
                                                    <m:t>𝑑</m:t>
                                                  </m:r>
                                                </m:sub>
                                              </m:sSub>
                                            </m:e>
                                          </m:d>
                                        </m:e>
                                        <m:sup>
                                          <m:r>
                                            <a:rPr lang="en-US" i="1">
                                              <a:latin typeface="Cambria Math"/>
                                            </a:rPr>
                                            <m:t>2</m:t>
                                          </m:r>
                                        </m:sup>
                                      </m:sSup>
                                    </m:num>
                                    <m:den>
                                      <m:sSub>
                                        <m:sSubPr>
                                          <m:ctrlPr>
                                            <a:rPr lang="ru-RU" i="1">
                                              <a:latin typeface="Cambria Math" panose="02040503050406030204" pitchFamily="18" charset="0"/>
                                            </a:rPr>
                                          </m:ctrlPr>
                                        </m:sSubPr>
                                        <m:e>
                                          <m:r>
                                            <a:rPr lang="en-US" i="1">
                                              <a:latin typeface="Cambria Math"/>
                                            </a:rPr>
                                            <m:t>𝑝</m:t>
                                          </m:r>
                                        </m:e>
                                        <m:sub>
                                          <m:r>
                                            <a:rPr lang="en-US" i="1">
                                              <a:latin typeface="Cambria Math"/>
                                            </a:rPr>
                                            <m:t>𝑖</m:t>
                                          </m:r>
                                          <m:r>
                                            <a:rPr lang="en-US" i="1">
                                              <a:latin typeface="Cambria Math"/>
                                            </a:rPr>
                                            <m:t>∗</m:t>
                                          </m:r>
                                        </m:sub>
                                      </m:sSub>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US" i="1">
                                                  <a:latin typeface="Cambria Math"/>
                                                </a:rPr>
                                                <m:t>𝑡</m:t>
                                              </m:r>
                                            </m:e>
                                            <m:sub>
                                              <m:r>
                                                <a:rPr lang="en-US" i="1">
                                                  <a:latin typeface="Cambria Math"/>
                                                </a:rPr>
                                                <m:t>𝑑</m:t>
                                              </m:r>
                                            </m:sub>
                                          </m:sSub>
                                        </m:e>
                                      </m:d>
                                      <m:sSub>
                                        <m:sSubPr>
                                          <m:ctrlPr>
                                            <a:rPr lang="ru-RU" i="1">
                                              <a:latin typeface="Cambria Math" panose="02040503050406030204" pitchFamily="18" charset="0"/>
                                            </a:rPr>
                                          </m:ctrlPr>
                                        </m:sSubPr>
                                        <m:e>
                                          <m:r>
                                            <a:rPr lang="en-US" i="1">
                                              <a:latin typeface="Cambria Math"/>
                                            </a:rPr>
                                            <m:t>𝑁</m:t>
                                          </m:r>
                                        </m:e>
                                        <m:sub>
                                          <m:r>
                                            <a:rPr lang="en-US" i="1">
                                              <a:latin typeface="Cambria Math"/>
                                            </a:rPr>
                                            <m:t>𝑑</m:t>
                                          </m:r>
                                        </m:sub>
                                      </m:sSub>
                                    </m:den>
                                  </m:f>
                                </m:e>
                              </m:d>
                              <m:r>
                                <a:rPr lang="en-US" i="1">
                                  <a:latin typeface="Cambria Math"/>
                                </a:rPr>
                                <m:t>,</m:t>
                              </m:r>
                            </m:e>
                          </m:nary>
                        </m:e>
                      </m:nary>
                    </m:oMath>
                  </m:oMathPara>
                </a14:m>
                <a:endParaRPr lang="ru-RU" dirty="0"/>
              </a:p>
              <a:p>
                <a:r>
                  <a:rPr lang="en-US" sz="2000" dirty="0"/>
                  <a:t>where</a:t>
                </a:r>
                <a:r>
                  <a:rPr lang="en-US" dirty="0"/>
                  <a:t> </a:t>
                </a:r>
                <a14:m>
                  <m:oMath xmlns:m="http://schemas.openxmlformats.org/officeDocument/2006/math">
                    <m:sSub>
                      <m:sSubPr>
                        <m:ctrlPr>
                          <a:rPr lang="ru-RU" i="1">
                            <a:latin typeface="Cambria Math" panose="02040503050406030204" pitchFamily="18" charset="0"/>
                          </a:rPr>
                        </m:ctrlPr>
                      </m:sSubPr>
                      <m:e>
                        <m:r>
                          <a:rPr lang="en-US" i="1">
                            <a:latin typeface="Cambria Math"/>
                          </a:rPr>
                          <m:t>𝑁</m:t>
                        </m:r>
                      </m:e>
                      <m:sub>
                        <m:r>
                          <a:rPr lang="en-US" i="1">
                            <a:latin typeface="Cambria Math"/>
                          </a:rPr>
                          <m:t>𝑑</m:t>
                        </m:r>
                      </m:sub>
                    </m:sSub>
                    <m:r>
                      <a:rPr lang="en-US" i="1">
                        <a:latin typeface="Cambria Math"/>
                      </a:rPr>
                      <m:t>=</m:t>
                    </m:r>
                    <m:nary>
                      <m:naryPr>
                        <m:chr m:val="∑"/>
                        <m:limLoc m:val="subSup"/>
                        <m:ctrlPr>
                          <a:rPr lang="ru-RU" i="1">
                            <a:latin typeface="Cambria Math" panose="02040503050406030204" pitchFamily="18" charset="0"/>
                          </a:rPr>
                        </m:ctrlPr>
                      </m:naryPr>
                      <m:sub>
                        <m:r>
                          <a:rPr lang="en-US" i="1">
                            <a:latin typeface="Cambria Math"/>
                          </a:rPr>
                          <m:t>𝑖</m:t>
                        </m:r>
                        <m:r>
                          <a:rPr lang="en-US" i="1">
                            <a:latin typeface="Cambria Math"/>
                          </a:rPr>
                          <m:t>=0</m:t>
                        </m:r>
                      </m:sub>
                      <m:sup>
                        <m:r>
                          <a:rPr lang="en-US" i="1">
                            <a:latin typeface="Cambria Math"/>
                          </a:rPr>
                          <m:t>𝑛</m:t>
                        </m:r>
                      </m:sup>
                      <m:e>
                        <m:r>
                          <a:rPr lang="en-US" i="1">
                            <a:latin typeface="Cambria Math"/>
                          </a:rPr>
                          <m:t>(</m:t>
                        </m:r>
                        <m:sSub>
                          <m:sSubPr>
                            <m:ctrlPr>
                              <a:rPr lang="ru-RU" i="1">
                                <a:latin typeface="Cambria Math" panose="02040503050406030204" pitchFamily="18" charset="0"/>
                              </a:rPr>
                            </m:ctrlPr>
                          </m:sSubPr>
                          <m:e>
                            <m:r>
                              <a:rPr lang="en-US" i="1">
                                <a:latin typeface="Cambria Math"/>
                              </a:rPr>
                              <m:t>𝐹</m:t>
                            </m:r>
                          </m:e>
                          <m:sub>
                            <m:r>
                              <a:rPr lang="en-US" i="1">
                                <a:latin typeface="Cambria Math"/>
                              </a:rPr>
                              <m:t>𝑖</m:t>
                            </m:r>
                            <m:r>
                              <a:rPr lang="en-US" i="1">
                                <a:latin typeface="Cambria Math"/>
                              </a:rPr>
                              <m:t>,</m:t>
                            </m:r>
                            <m:r>
                              <a:rPr lang="en-US" i="1">
                                <a:latin typeface="Cambria Math"/>
                              </a:rPr>
                              <m:t>𝑑</m:t>
                            </m:r>
                          </m:sub>
                        </m:sSub>
                        <m:r>
                          <a:rPr lang="en-US" i="1">
                            <a:latin typeface="Cambria Math"/>
                          </a:rPr>
                          <m:t>+</m:t>
                        </m:r>
                        <m:sSub>
                          <m:sSubPr>
                            <m:ctrlPr>
                              <a:rPr lang="ru-RU" i="1">
                                <a:latin typeface="Cambria Math" panose="02040503050406030204" pitchFamily="18" charset="0"/>
                              </a:rPr>
                            </m:ctrlPr>
                          </m:sSubPr>
                          <m:e>
                            <m:r>
                              <a:rPr lang="en-US" i="1">
                                <a:latin typeface="Cambria Math"/>
                              </a:rPr>
                              <m:t>𝐹</m:t>
                            </m:r>
                          </m:e>
                          <m:sub>
                            <m:r>
                              <a:rPr lang="en-US" i="1">
                                <a:latin typeface="Cambria Math"/>
                              </a:rPr>
                              <m:t>𝑖</m:t>
                            </m:r>
                            <m:r>
                              <a:rPr lang="en-US" i="1">
                                <a:latin typeface="Cambria Math"/>
                              </a:rPr>
                              <m:t>∗,</m:t>
                            </m:r>
                            <m:r>
                              <a:rPr lang="en-US" i="1">
                                <a:latin typeface="Cambria Math"/>
                              </a:rPr>
                              <m:t>𝑑</m:t>
                            </m:r>
                          </m:sub>
                        </m:sSub>
                        <m:r>
                          <a:rPr lang="en-US" i="1">
                            <a:latin typeface="Cambria Math"/>
                          </a:rPr>
                          <m:t>)</m:t>
                        </m:r>
                      </m:e>
                    </m:nary>
                  </m:oMath>
                </a14:m>
                <a:r>
                  <a:rPr lang="en-US" dirty="0"/>
                  <a:t>. </a:t>
                </a:r>
              </a:p>
              <a:p>
                <a:endParaRPr lang="en-US" dirty="0"/>
              </a:p>
              <a:p>
                <a:r>
                  <a:rPr lang="en-US" sz="2000" dirty="0"/>
                  <a:t>Identification of continuous-time Markov models is carried out using data samples consisting of pilots’ testing outcomes. Each attainment g</a:t>
                </a:r>
                <a14:m>
                  <m:oMath xmlns:m="http://schemas.openxmlformats.org/officeDocument/2006/math">
                    <m:r>
                      <m:rPr>
                        <m:sty m:val="p"/>
                      </m:rPr>
                      <a:rPr lang="en-US" sz="2000" b="0" i="0" smtClean="0">
                        <a:latin typeface="Cambria Math"/>
                      </a:rPr>
                      <m:t>rade</m:t>
                    </m:r>
                    <m:r>
                      <a:rPr lang="en-US" sz="2000" b="0" i="0" smtClean="0">
                        <a:latin typeface="Cambria Math"/>
                      </a:rPr>
                      <m:t> </m:t>
                    </m:r>
                    <m:r>
                      <a:rPr lang="en-US" sz="2000" b="0" i="1" smtClean="0">
                        <a:latin typeface="Cambria Math"/>
                      </a:rPr>
                      <m:t>𝑙</m:t>
                    </m:r>
                    <m:r>
                      <a:rPr lang="en-US" sz="2000" i="1">
                        <a:latin typeface="Cambria Math"/>
                      </a:rPr>
                      <m:t>∈</m:t>
                    </m:r>
                    <m:d>
                      <m:dPr>
                        <m:begChr m:val="{"/>
                        <m:endChr m:val="}"/>
                        <m:ctrlPr>
                          <a:rPr lang="ru-RU" sz="2000" i="1">
                            <a:latin typeface="Cambria Math" panose="02040503050406030204" pitchFamily="18" charset="0"/>
                          </a:rPr>
                        </m:ctrlPr>
                      </m:dPr>
                      <m:e>
                        <m:r>
                          <a:rPr lang="en-US" sz="2000" i="1">
                            <a:latin typeface="Cambria Math"/>
                          </a:rPr>
                          <m:t>0,…,</m:t>
                        </m:r>
                        <m:r>
                          <a:rPr lang="en-US" sz="2000" i="1">
                            <a:latin typeface="Cambria Math"/>
                          </a:rPr>
                          <m:t>𝑧</m:t>
                        </m:r>
                      </m:e>
                    </m:d>
                  </m:oMath>
                </a14:m>
                <a:r>
                  <a:rPr lang="en-US" sz="2000" dirty="0"/>
                  <a:t> is processed separately. </a:t>
                </a:r>
              </a:p>
              <a:p>
                <a:endParaRPr lang="en-US" dirty="0"/>
              </a:p>
              <a:p>
                <a:endParaRPr lang="ru-RU" dirty="0"/>
              </a:p>
              <a:p>
                <a:pPr>
                  <a:lnSpc>
                    <a:spcPct val="110000"/>
                  </a:lnSpc>
                </a:pPr>
                <a:endParaRPr lang="ru-RU" sz="2000" b="1" i="1" dirty="0"/>
              </a:p>
            </p:txBody>
          </p:sp>
        </mc:Choice>
        <mc:Fallback xmlns="">
          <p:sp>
            <p:nvSpPr>
              <p:cNvPr id="73" name="Rectangle 3"/>
              <p:cNvSpPr txBox="1">
                <a:spLocks noRot="1" noChangeAspect="1" noMove="1" noResize="1" noEditPoints="1" noAdjustHandles="1" noChangeArrowheads="1" noChangeShapeType="1" noTextEdit="1"/>
              </p:cNvSpPr>
              <p:nvPr/>
            </p:nvSpPr>
            <p:spPr>
              <a:xfrm>
                <a:off x="2334860" y="836712"/>
                <a:ext cx="6773644" cy="5184577"/>
              </a:xfrm>
              <a:prstGeom prst="rect">
                <a:avLst/>
              </a:prstGeom>
              <a:blipFill rotWithShape="1">
                <a:blip r:embed="rId3"/>
                <a:stretch>
                  <a:fillRect l="-900" t="-588" r="-1530"/>
                </a:stretch>
              </a:blipFill>
            </p:spPr>
            <p:txBody>
              <a:bodyPr/>
              <a:lstStyle/>
              <a:p>
                <a:r>
                  <a:rPr lang="ru-RU">
                    <a:noFill/>
                  </a:rPr>
                  <a:t> </a:t>
                </a:r>
              </a:p>
            </p:txBody>
          </p:sp>
        </mc:Fallback>
      </mc:AlternateContent>
    </p:spTree>
    <p:extLst>
      <p:ext uri="{BB962C8B-B14F-4D97-AF65-F5344CB8AC3E}">
        <p14:creationId xmlns:p14="http://schemas.microsoft.com/office/powerpoint/2010/main" val="295002333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49111" y="44624"/>
            <a:ext cx="6622881" cy="576064"/>
          </a:xfrm>
          <a:prstGeom prst="rect">
            <a:avLst/>
          </a:prstGeom>
        </p:spPr>
        <p:txBody>
          <a:bodyPr vert="horz" lIns="91440" tIns="45720" rIns="91440" bIns="45720" rtlCol="0" anchor="ctr">
            <a:normAutofit lnSpcReduction="10000"/>
          </a:bodyPr>
          <a:lstStyle/>
          <a:p>
            <a:pPr lvl="0">
              <a:spcBef>
                <a:spcPct val="0"/>
              </a:spcBef>
            </a:pPr>
            <a:r>
              <a:rPr lang="en-US" sz="3200" b="1" dirty="0">
                <a:solidFill>
                  <a:schemeClr val="tx1">
                    <a:lumMod val="65000"/>
                    <a:lumOff val="35000"/>
                  </a:schemeClr>
                </a:solidFill>
                <a:latin typeface="Times New Roman" pitchFamily="18" charset="0"/>
                <a:cs typeface="Times New Roman" pitchFamily="18" charset="0"/>
              </a:rPr>
              <a:t>Classification of learners </a:t>
            </a:r>
            <a:endParaRPr kumimoji="0" lang="ru-RU" sz="32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15</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173" name="Заголовок 1"/>
          <p:cNvSpPr txBox="1">
            <a:spLocks/>
          </p:cNvSpPr>
          <p:nvPr/>
        </p:nvSpPr>
        <p:spPr>
          <a:xfrm>
            <a:off x="46608" y="1772816"/>
            <a:ext cx="2267744" cy="3096344"/>
          </a:xfrm>
          <a:prstGeom prst="rect">
            <a:avLst/>
          </a:prstGeom>
        </p:spPr>
        <p:txBody>
          <a:bodyPr vert="horz" lIns="91440" tIns="45720" rIns="91440" bIns="45720" rtlCol="0" anchor="ctr">
            <a:noAutofit/>
          </a:bodyPr>
          <a:lstStyle/>
          <a:p>
            <a:pPr lvl="0" algn="ctr">
              <a:spcBef>
                <a:spcPct val="0"/>
              </a:spcBef>
              <a:defRPr/>
            </a:pPr>
            <a:r>
              <a:rPr lang="en-US" sz="2400" b="1" dirty="0">
                <a:solidFill>
                  <a:schemeClr val="tx1">
                    <a:lumMod val="65000"/>
                    <a:lumOff val="35000"/>
                  </a:schemeClr>
                </a:solidFill>
                <a:latin typeface="Times New Roman" pitchFamily="18" charset="0"/>
                <a:cs typeface="Times New Roman" pitchFamily="18" charset="0"/>
              </a:rPr>
              <a:t>Classification procedure</a:t>
            </a:r>
          </a:p>
        </p:txBody>
      </p:sp>
      <p:sp>
        <p:nvSpPr>
          <p:cNvPr id="72" name="Rectangle 3"/>
          <p:cNvSpPr txBox="1">
            <a:spLocks noChangeArrowheads="1"/>
          </p:cNvSpPr>
          <p:nvPr/>
        </p:nvSpPr>
        <p:spPr>
          <a:xfrm>
            <a:off x="2627784" y="3320988"/>
            <a:ext cx="6168056" cy="2988332"/>
          </a:xfrm>
          <a:prstGeom prst="rect">
            <a:avLst/>
          </a:prstGeom>
        </p:spPr>
        <p:txBody>
          <a:bodyPr vert="horz" lIns="91440" tIns="45720" rIns="91440" bIns="45720" rtlCol="0">
            <a:normAutofit/>
          </a:bodyPr>
          <a:lstStyle/>
          <a:p>
            <a:pPr lvl="1">
              <a:lnSpc>
                <a:spcPct val="80000"/>
              </a:lnSpc>
              <a:spcBef>
                <a:spcPts val="1800"/>
              </a:spcBef>
              <a:buFont typeface="Wingdings" pitchFamily="2" charset="2"/>
              <a:buChar char="v"/>
            </a:pPr>
            <a:endParaRPr lang="ru-RU" sz="2800" dirty="0">
              <a:solidFill>
                <a:schemeClr val="tx1">
                  <a:lumMod val="65000"/>
                  <a:lumOff val="35000"/>
                </a:schemeClr>
              </a:solidFill>
            </a:endParaRPr>
          </a:p>
        </p:txBody>
      </p:sp>
      <mc:AlternateContent xmlns:mc="http://schemas.openxmlformats.org/markup-compatibility/2006" xmlns:a14="http://schemas.microsoft.com/office/drawing/2010/main">
        <mc:Choice Requires="a14">
          <p:sp>
            <p:nvSpPr>
              <p:cNvPr id="73" name="Rectangle 3"/>
              <p:cNvSpPr txBox="1">
                <a:spLocks noChangeArrowheads="1"/>
              </p:cNvSpPr>
              <p:nvPr/>
            </p:nvSpPr>
            <p:spPr>
              <a:xfrm>
                <a:off x="2350864" y="620689"/>
                <a:ext cx="6793136" cy="5860314"/>
              </a:xfrm>
              <a:prstGeom prst="rect">
                <a:avLst/>
              </a:prstGeom>
            </p:spPr>
            <p:txBody>
              <a:bodyPr vert="horz" lIns="91440" tIns="45720" rIns="91440" bIns="45720" rtlCol="0">
                <a:noAutofit/>
              </a:bodyPr>
              <a:lstStyle/>
              <a:p>
                <a:r>
                  <a:rPr lang="en-US" sz="1700" dirty="0"/>
                  <a:t>Knowing the model state, in which a tested learner turns out to be after solving the last task at a specified time point, and probabilities of being in this state at the specified time for each attainment grade, it is possible to estimate posterior probabilities of attainment grades with the aid of </a:t>
                </a:r>
                <a:r>
                  <a:rPr lang="en-US" sz="1700" b="1" i="1" dirty="0"/>
                  <a:t>the Bayes formulae</a:t>
                </a:r>
                <a:r>
                  <a:rPr lang="en-US" sz="1700" dirty="0"/>
                  <a:t>: </a:t>
                </a:r>
                <a:endParaRPr lang="ru-RU" sz="1700" dirty="0"/>
              </a:p>
              <a:p>
                <a:pPr/>
                <a14:m>
                  <m:oMathPara xmlns:m="http://schemas.openxmlformats.org/officeDocument/2006/math">
                    <m:oMathParaPr>
                      <m:jc m:val="centerGroup"/>
                    </m:oMathParaPr>
                    <m:oMath xmlns:m="http://schemas.openxmlformats.org/officeDocument/2006/math">
                      <m:r>
                        <a:rPr lang="en-US" sz="1600" i="1">
                          <a:latin typeface="Cambria Math"/>
                        </a:rPr>
                        <m:t>𝑃</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en-US" sz="1600" i="1">
                                  <a:latin typeface="Cambria Math"/>
                                </a:rPr>
                                <m:t>𝐶</m:t>
                              </m:r>
                            </m:e>
                            <m:sub>
                              <m:r>
                                <a:rPr lang="en-US" sz="1600" i="1">
                                  <a:latin typeface="Cambria Math"/>
                                </a:rPr>
                                <m:t>𝑖</m:t>
                              </m:r>
                            </m:sub>
                          </m:sSub>
                        </m:e>
                        <m:e>
                          <m:r>
                            <a:rPr lang="en-US" sz="1600" i="1">
                              <a:latin typeface="Cambria Math"/>
                            </a:rPr>
                            <m:t>𝑆</m:t>
                          </m:r>
                        </m:e>
                      </m:d>
                      <m:r>
                        <a:rPr lang="en-US" sz="1600" i="1">
                          <a:latin typeface="Cambria Math"/>
                        </a:rPr>
                        <m:t>=</m:t>
                      </m:r>
                      <m:f>
                        <m:fPr>
                          <m:ctrlPr>
                            <a:rPr lang="ru-RU" sz="1600" i="1">
                              <a:latin typeface="Cambria Math" panose="02040503050406030204" pitchFamily="18" charset="0"/>
                            </a:rPr>
                          </m:ctrlPr>
                        </m:fPr>
                        <m:num>
                          <m:r>
                            <a:rPr lang="en-US" sz="1600" i="1">
                              <a:latin typeface="Cambria Math"/>
                            </a:rPr>
                            <m:t>𝑃</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en-US" sz="1600" i="1">
                                      <a:latin typeface="Cambria Math"/>
                                    </a:rPr>
                                    <m:t>𝐶</m:t>
                                  </m:r>
                                </m:e>
                                <m:sub>
                                  <m:r>
                                    <a:rPr lang="en-US" sz="1600" i="1">
                                      <a:latin typeface="Cambria Math"/>
                                    </a:rPr>
                                    <m:t>𝑖</m:t>
                                  </m:r>
                                </m:sub>
                              </m:sSub>
                            </m:e>
                          </m:d>
                          <m:r>
                            <a:rPr lang="en-US" sz="1600" i="1">
                              <a:latin typeface="Cambria Math"/>
                            </a:rPr>
                            <m:t>𝑃</m:t>
                          </m:r>
                          <m:r>
                            <a:rPr lang="en-US" sz="1600" i="1">
                              <a:latin typeface="Cambria Math"/>
                            </a:rPr>
                            <m:t>(</m:t>
                          </m:r>
                          <m:r>
                            <a:rPr lang="en-US" sz="1600" i="1">
                              <a:latin typeface="Cambria Math"/>
                            </a:rPr>
                            <m:t>𝑆</m:t>
                          </m:r>
                          <m:r>
                            <a:rPr lang="en-US" sz="1600" i="1">
                              <a:latin typeface="Cambria Math"/>
                            </a:rPr>
                            <m:t>|</m:t>
                          </m:r>
                          <m:sSub>
                            <m:sSubPr>
                              <m:ctrlPr>
                                <a:rPr lang="ru-RU" sz="1600" i="1">
                                  <a:latin typeface="Cambria Math" panose="02040503050406030204" pitchFamily="18" charset="0"/>
                                </a:rPr>
                              </m:ctrlPr>
                            </m:sSubPr>
                            <m:e>
                              <m:r>
                                <a:rPr lang="en-US" sz="1600" i="1">
                                  <a:latin typeface="Cambria Math"/>
                                </a:rPr>
                                <m:t>𝐶</m:t>
                              </m:r>
                            </m:e>
                            <m:sub>
                              <m:r>
                                <a:rPr lang="en-US" sz="1600" i="1">
                                  <a:latin typeface="Cambria Math"/>
                                </a:rPr>
                                <m:t>𝑖</m:t>
                              </m:r>
                            </m:sub>
                          </m:sSub>
                          <m:r>
                            <a:rPr lang="en-US" sz="1600" i="1">
                              <a:latin typeface="Cambria Math"/>
                            </a:rPr>
                            <m:t>)</m:t>
                          </m:r>
                        </m:num>
                        <m:den>
                          <m:nary>
                            <m:naryPr>
                              <m:chr m:val="∑"/>
                              <m:limLoc m:val="subSup"/>
                              <m:ctrlPr>
                                <a:rPr lang="ru-RU" sz="1600" i="1">
                                  <a:latin typeface="Cambria Math" panose="02040503050406030204" pitchFamily="18" charset="0"/>
                                </a:rPr>
                              </m:ctrlPr>
                            </m:naryPr>
                            <m:sub>
                              <m:r>
                                <a:rPr lang="en-US" sz="1600" i="1">
                                  <a:latin typeface="Cambria Math"/>
                                </a:rPr>
                                <m:t>𝑘</m:t>
                              </m:r>
                              <m:r>
                                <a:rPr lang="en-US" sz="1600" i="1">
                                  <a:latin typeface="Cambria Math"/>
                                </a:rPr>
                                <m:t>=0</m:t>
                              </m:r>
                            </m:sub>
                            <m:sup>
                              <m:r>
                                <a:rPr lang="en-US" sz="1600" i="1">
                                  <a:latin typeface="Cambria Math"/>
                                </a:rPr>
                                <m:t>𝑧</m:t>
                              </m:r>
                            </m:sup>
                            <m:e>
                              <m:r>
                                <a:rPr lang="en-US" sz="1600" i="1">
                                  <a:latin typeface="Cambria Math"/>
                                </a:rPr>
                                <m:t>𝑃</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en-US" sz="1600" i="1">
                                          <a:latin typeface="Cambria Math"/>
                                        </a:rPr>
                                        <m:t>𝐶</m:t>
                                      </m:r>
                                    </m:e>
                                    <m:sub>
                                      <m:r>
                                        <a:rPr lang="en-US" sz="1600" i="1">
                                          <a:latin typeface="Cambria Math"/>
                                        </a:rPr>
                                        <m:t>𝑘</m:t>
                                      </m:r>
                                    </m:sub>
                                  </m:sSub>
                                </m:e>
                              </m:d>
                              <m:r>
                                <a:rPr lang="en-US" sz="1600" i="1">
                                  <a:latin typeface="Cambria Math"/>
                                </a:rPr>
                                <m:t>𝑃</m:t>
                              </m:r>
                              <m:r>
                                <a:rPr lang="en-US" sz="1600" i="1">
                                  <a:latin typeface="Cambria Math"/>
                                </a:rPr>
                                <m:t>(</m:t>
                              </m:r>
                              <m:r>
                                <a:rPr lang="en-US" sz="1600" i="1">
                                  <a:latin typeface="Cambria Math"/>
                                </a:rPr>
                                <m:t>𝑆</m:t>
                              </m:r>
                              <m:r>
                                <a:rPr lang="en-US" sz="1600" i="1">
                                  <a:latin typeface="Cambria Math"/>
                                </a:rPr>
                                <m:t>|</m:t>
                              </m:r>
                              <m:sSub>
                                <m:sSubPr>
                                  <m:ctrlPr>
                                    <a:rPr lang="ru-RU" sz="1600" i="1">
                                      <a:latin typeface="Cambria Math" panose="02040503050406030204" pitchFamily="18" charset="0"/>
                                    </a:rPr>
                                  </m:ctrlPr>
                                </m:sSubPr>
                                <m:e>
                                  <m:r>
                                    <a:rPr lang="en-US" sz="1600" i="1">
                                      <a:latin typeface="Cambria Math"/>
                                    </a:rPr>
                                    <m:t>𝐶</m:t>
                                  </m:r>
                                </m:e>
                                <m:sub>
                                  <m:r>
                                    <a:rPr lang="en-US" sz="1600" i="1">
                                      <a:latin typeface="Cambria Math"/>
                                    </a:rPr>
                                    <m:t>𝑘</m:t>
                                  </m:r>
                                </m:sub>
                              </m:sSub>
                              <m:r>
                                <a:rPr lang="en-US" sz="1600" i="1">
                                  <a:latin typeface="Cambria Math"/>
                                </a:rPr>
                                <m:t>)</m:t>
                              </m:r>
                            </m:e>
                          </m:nary>
                        </m:den>
                      </m:f>
                      <m:r>
                        <a:rPr lang="en-US" sz="1600" i="1">
                          <a:latin typeface="Cambria Math"/>
                        </a:rPr>
                        <m:t>,</m:t>
                      </m:r>
                    </m:oMath>
                  </m:oMathPara>
                </a14:m>
                <a:endParaRPr lang="ru-RU" sz="1700" dirty="0"/>
              </a:p>
              <a:p>
                <a:r>
                  <a:rPr lang="en-US" sz="1700" dirty="0"/>
                  <a:t>where </a:t>
                </a:r>
                <a14:m>
                  <m:oMath xmlns:m="http://schemas.openxmlformats.org/officeDocument/2006/math">
                    <m:sSub>
                      <m:sSubPr>
                        <m:ctrlPr>
                          <a:rPr lang="ru-RU" sz="1700" i="1">
                            <a:latin typeface="Cambria Math" panose="02040503050406030204" pitchFamily="18" charset="0"/>
                          </a:rPr>
                        </m:ctrlPr>
                      </m:sSubPr>
                      <m:e>
                        <m:r>
                          <a:rPr lang="en-US" sz="1700" i="1">
                            <a:latin typeface="Cambria Math"/>
                          </a:rPr>
                          <m:t>𝐶</m:t>
                        </m:r>
                      </m:e>
                      <m:sub>
                        <m:r>
                          <a:rPr lang="en-US" sz="1700" i="1">
                            <a:latin typeface="Cambria Math"/>
                          </a:rPr>
                          <m:t>𝑖</m:t>
                        </m:r>
                      </m:sub>
                    </m:sSub>
                  </m:oMath>
                </a14:m>
                <a:r>
                  <a:rPr lang="en-US" sz="1700" i="1" dirty="0"/>
                  <a:t> </a:t>
                </a:r>
                <a:r>
                  <a:rPr lang="en-US" sz="1700" dirty="0"/>
                  <a:t>is an event indicating that a learner has the </a:t>
                </a:r>
                <a:r>
                  <a:rPr lang="en-US" sz="1700" i="1" dirty="0" err="1"/>
                  <a:t>i</a:t>
                </a:r>
                <a:r>
                  <a:rPr lang="en-US" sz="1700" i="1" baseline="30000" dirty="0" err="1"/>
                  <a:t>th</a:t>
                </a:r>
                <a:r>
                  <a:rPr lang="en-US" sz="1700" dirty="0"/>
                  <a:t> attainment grade (</a:t>
                </a:r>
                <a14:m>
                  <m:oMath xmlns:m="http://schemas.openxmlformats.org/officeDocument/2006/math">
                    <m:r>
                      <a:rPr lang="en-US" sz="1700" i="1">
                        <a:latin typeface="Cambria Math"/>
                      </a:rPr>
                      <m:t>𝑖</m:t>
                    </m:r>
                    <m:r>
                      <a:rPr lang="en-US" sz="1700" i="1">
                        <a:latin typeface="Cambria Math"/>
                      </a:rPr>
                      <m:t>∈</m:t>
                    </m:r>
                    <m:d>
                      <m:dPr>
                        <m:begChr m:val="{"/>
                        <m:endChr m:val="}"/>
                        <m:ctrlPr>
                          <a:rPr lang="ru-RU" sz="1700" i="1">
                            <a:latin typeface="Cambria Math" panose="02040503050406030204" pitchFamily="18" charset="0"/>
                          </a:rPr>
                        </m:ctrlPr>
                      </m:dPr>
                      <m:e>
                        <m:r>
                          <a:rPr lang="en-US" sz="1700" i="1">
                            <a:latin typeface="Cambria Math"/>
                          </a:rPr>
                          <m:t>0,…,</m:t>
                        </m:r>
                        <m:r>
                          <a:rPr lang="en-US" sz="1700" i="1">
                            <a:latin typeface="Cambria Math"/>
                          </a:rPr>
                          <m:t>𝑧</m:t>
                        </m:r>
                      </m:e>
                    </m:d>
                  </m:oMath>
                </a14:m>
                <a:r>
                  <a:rPr lang="en-US" sz="1700" dirty="0"/>
                  <a:t>), </a:t>
                </a:r>
                <a14:m>
                  <m:oMath xmlns:m="http://schemas.openxmlformats.org/officeDocument/2006/math">
                    <m:r>
                      <a:rPr lang="en-US" sz="1700" i="1">
                        <a:latin typeface="Cambria Math"/>
                      </a:rPr>
                      <m:t>𝑆</m:t>
                    </m:r>
                  </m:oMath>
                </a14:m>
                <a:r>
                  <a:rPr lang="en-US" sz="1700" dirty="0"/>
                  <a:t> is an event indicating that a learner is located in the specified model state corresponding to a specified task difficulty grade at the specified time, </a:t>
                </a:r>
                <a14:m>
                  <m:oMath xmlns:m="http://schemas.openxmlformats.org/officeDocument/2006/math">
                    <m:r>
                      <a:rPr lang="en-US" sz="1700" i="1">
                        <a:latin typeface="Cambria Math"/>
                      </a:rPr>
                      <m:t>𝑃</m:t>
                    </m:r>
                    <m:d>
                      <m:dPr>
                        <m:ctrlPr>
                          <a:rPr lang="ru-RU" sz="1700" i="1">
                            <a:latin typeface="Cambria Math" panose="02040503050406030204" pitchFamily="18" charset="0"/>
                          </a:rPr>
                        </m:ctrlPr>
                      </m:dPr>
                      <m:e>
                        <m:sSub>
                          <m:sSubPr>
                            <m:ctrlPr>
                              <a:rPr lang="ru-RU" sz="1700" i="1">
                                <a:latin typeface="Cambria Math" panose="02040503050406030204" pitchFamily="18" charset="0"/>
                              </a:rPr>
                            </m:ctrlPr>
                          </m:sSubPr>
                          <m:e>
                            <m:r>
                              <a:rPr lang="en-US" sz="1700" i="1">
                                <a:latin typeface="Cambria Math"/>
                              </a:rPr>
                              <m:t>𝐶</m:t>
                            </m:r>
                          </m:e>
                          <m:sub>
                            <m:r>
                              <a:rPr lang="en-US" sz="1700" i="1">
                                <a:latin typeface="Cambria Math"/>
                              </a:rPr>
                              <m:t>𝑖</m:t>
                            </m:r>
                          </m:sub>
                        </m:sSub>
                      </m:e>
                    </m:d>
                  </m:oMath>
                </a14:m>
                <a:r>
                  <a:rPr lang="en-US" sz="1700" dirty="0"/>
                  <a:t> is a prior probability for a learner to have the </a:t>
                </a:r>
                <a:r>
                  <a:rPr lang="en-US" sz="1700" i="1" dirty="0" err="1"/>
                  <a:t>i</a:t>
                </a:r>
                <a:r>
                  <a:rPr lang="en-US" sz="1700" baseline="30000" dirty="0" err="1"/>
                  <a:t>th</a:t>
                </a:r>
                <a:r>
                  <a:rPr lang="en-US" sz="1700" dirty="0"/>
                  <a:t> attainment grade, </a:t>
                </a:r>
                <a14:m>
                  <m:oMath xmlns:m="http://schemas.openxmlformats.org/officeDocument/2006/math">
                    <m:r>
                      <a:rPr lang="en-US" sz="1700" i="1">
                        <a:latin typeface="Cambria Math"/>
                      </a:rPr>
                      <m:t>𝑃</m:t>
                    </m:r>
                    <m:r>
                      <a:rPr lang="en-US" sz="1700" i="1">
                        <a:latin typeface="Cambria Math"/>
                      </a:rPr>
                      <m:t>(</m:t>
                    </m:r>
                    <m:r>
                      <a:rPr lang="en-US" sz="1700" i="1">
                        <a:latin typeface="Cambria Math"/>
                      </a:rPr>
                      <m:t>𝑆</m:t>
                    </m:r>
                    <m:r>
                      <a:rPr lang="en-US" sz="1700" i="1">
                        <a:latin typeface="Cambria Math"/>
                      </a:rPr>
                      <m:t>|</m:t>
                    </m:r>
                    <m:sSub>
                      <m:sSubPr>
                        <m:ctrlPr>
                          <a:rPr lang="ru-RU" sz="1700" i="1">
                            <a:latin typeface="Cambria Math" panose="02040503050406030204" pitchFamily="18" charset="0"/>
                          </a:rPr>
                        </m:ctrlPr>
                      </m:sSubPr>
                      <m:e>
                        <m:r>
                          <a:rPr lang="en-US" sz="1700" i="1">
                            <a:latin typeface="Cambria Math"/>
                          </a:rPr>
                          <m:t>𝐶</m:t>
                        </m:r>
                      </m:e>
                      <m:sub>
                        <m:r>
                          <a:rPr lang="en-US" sz="1700" i="1">
                            <a:latin typeface="Cambria Math"/>
                          </a:rPr>
                          <m:t>𝑖</m:t>
                        </m:r>
                      </m:sub>
                    </m:sSub>
                    <m:r>
                      <a:rPr lang="en-US" sz="1700" i="1">
                        <a:latin typeface="Cambria Math"/>
                      </a:rPr>
                      <m:t>)</m:t>
                    </m:r>
                  </m:oMath>
                </a14:m>
                <a:r>
                  <a:rPr lang="en-US" sz="1700" dirty="0"/>
                  <a:t> is probability of being in the specified model state at the specified time given a learner has the </a:t>
                </a:r>
                <a:r>
                  <a:rPr lang="en-US" sz="1700" i="1" dirty="0" err="1"/>
                  <a:t>i</a:t>
                </a:r>
                <a:r>
                  <a:rPr lang="en-US" sz="1700" baseline="30000" dirty="0" err="1"/>
                  <a:t>th</a:t>
                </a:r>
                <a:r>
                  <a:rPr lang="en-US" sz="1700" dirty="0"/>
                  <a:t> attainment grade, </a:t>
                </a:r>
                <a14:m>
                  <m:oMath xmlns:m="http://schemas.openxmlformats.org/officeDocument/2006/math">
                    <m:r>
                      <a:rPr lang="en-US" sz="1700" i="1">
                        <a:latin typeface="Cambria Math"/>
                      </a:rPr>
                      <m:t>𝑃</m:t>
                    </m:r>
                    <m:d>
                      <m:dPr>
                        <m:ctrlPr>
                          <a:rPr lang="ru-RU" sz="1700" i="1">
                            <a:latin typeface="Cambria Math" panose="02040503050406030204" pitchFamily="18" charset="0"/>
                          </a:rPr>
                        </m:ctrlPr>
                      </m:dPr>
                      <m:e>
                        <m:sSub>
                          <m:sSubPr>
                            <m:ctrlPr>
                              <a:rPr lang="ru-RU" sz="1700" i="1">
                                <a:latin typeface="Cambria Math" panose="02040503050406030204" pitchFamily="18" charset="0"/>
                              </a:rPr>
                            </m:ctrlPr>
                          </m:sSubPr>
                          <m:e>
                            <m:r>
                              <a:rPr lang="en-US" sz="1700" i="1">
                                <a:latin typeface="Cambria Math"/>
                              </a:rPr>
                              <m:t>𝐶</m:t>
                            </m:r>
                          </m:e>
                          <m:sub>
                            <m:r>
                              <a:rPr lang="en-US" sz="1700" i="1">
                                <a:latin typeface="Cambria Math"/>
                              </a:rPr>
                              <m:t>𝑖</m:t>
                            </m:r>
                          </m:sub>
                        </m:sSub>
                      </m:e>
                      <m:e>
                        <m:r>
                          <a:rPr lang="en-US" sz="1700" i="1">
                            <a:latin typeface="Cambria Math"/>
                          </a:rPr>
                          <m:t>𝑆</m:t>
                        </m:r>
                      </m:e>
                    </m:d>
                  </m:oMath>
                </a14:m>
                <a:r>
                  <a:rPr lang="en-US" sz="1700" dirty="0"/>
                  <a:t> is probability of the </a:t>
                </a:r>
                <a:r>
                  <a:rPr lang="en-US" sz="1700" i="1" dirty="0" err="1"/>
                  <a:t>i</a:t>
                </a:r>
                <a:r>
                  <a:rPr lang="en-US" sz="1700" baseline="30000" dirty="0" err="1"/>
                  <a:t>th</a:t>
                </a:r>
                <a:r>
                  <a:rPr lang="en-US" sz="1700" dirty="0"/>
                  <a:t> attainment grade given a learner is located in the specified model state at the specified time.</a:t>
                </a:r>
                <a:endParaRPr lang="ru-RU" sz="1700" dirty="0"/>
              </a:p>
              <a:p>
                <a:endParaRPr lang="en-US" sz="700" dirty="0"/>
              </a:p>
              <a:p>
                <a:r>
                  <a:rPr lang="en-US" sz="1700" dirty="0"/>
                  <a:t>The attainment grade at which the highest conditional probability </a:t>
                </a:r>
                <a14:m>
                  <m:oMath xmlns:m="http://schemas.openxmlformats.org/officeDocument/2006/math">
                    <m:r>
                      <a:rPr lang="en-US" sz="1400" i="1">
                        <a:latin typeface="Cambria Math"/>
                      </a:rPr>
                      <m:t>𝑃</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en-US" sz="1400" i="1">
                                <a:latin typeface="Cambria Math"/>
                              </a:rPr>
                              <m:t>𝐶</m:t>
                            </m:r>
                          </m:e>
                          <m:sub>
                            <m:r>
                              <a:rPr lang="en-US" sz="1400" i="1">
                                <a:latin typeface="Cambria Math"/>
                              </a:rPr>
                              <m:t>𝑚𝑎𝑥</m:t>
                            </m:r>
                          </m:sub>
                        </m:sSub>
                      </m:e>
                      <m:e>
                        <m:r>
                          <a:rPr lang="en-US" sz="1400" i="1">
                            <a:latin typeface="Cambria Math"/>
                          </a:rPr>
                          <m:t>𝑆</m:t>
                        </m:r>
                      </m:e>
                    </m:d>
                    <m:r>
                      <a:rPr lang="en-US" sz="1400" i="1">
                        <a:latin typeface="Cambria Math"/>
                      </a:rPr>
                      <m:t>=</m:t>
                    </m:r>
                    <m:func>
                      <m:funcPr>
                        <m:ctrlPr>
                          <a:rPr lang="ru-RU" sz="1400" i="1">
                            <a:latin typeface="Cambria Math" panose="02040503050406030204" pitchFamily="18" charset="0"/>
                          </a:rPr>
                        </m:ctrlPr>
                      </m:funcPr>
                      <m:fName>
                        <m:limLow>
                          <m:limLowPr>
                            <m:ctrlPr>
                              <a:rPr lang="ru-RU" sz="1400" i="1">
                                <a:latin typeface="Cambria Math" panose="02040503050406030204" pitchFamily="18" charset="0"/>
                              </a:rPr>
                            </m:ctrlPr>
                          </m:limLowPr>
                          <m:e>
                            <m:r>
                              <m:rPr>
                                <m:sty m:val="p"/>
                              </m:rPr>
                              <a:rPr lang="en-US" sz="1400">
                                <a:latin typeface="Cambria Math"/>
                              </a:rPr>
                              <m:t>max</m:t>
                            </m:r>
                          </m:e>
                          <m:lim>
                            <m:r>
                              <a:rPr lang="en-US" sz="1400" i="1">
                                <a:latin typeface="Cambria Math"/>
                              </a:rPr>
                              <m:t>𝑖</m:t>
                            </m:r>
                          </m:lim>
                        </m:limLow>
                      </m:fName>
                      <m:e>
                        <m:sSub>
                          <m:sSubPr>
                            <m:ctrlPr>
                              <a:rPr lang="ru-RU" sz="1400" i="1">
                                <a:latin typeface="Cambria Math" panose="02040503050406030204" pitchFamily="18" charset="0"/>
                              </a:rPr>
                            </m:ctrlPr>
                          </m:sSubPr>
                          <m:e>
                            <m:d>
                              <m:dPr>
                                <m:begChr m:val="{"/>
                                <m:endChr m:val="}"/>
                                <m:ctrlPr>
                                  <a:rPr lang="ru-RU" sz="1400" i="1">
                                    <a:latin typeface="Cambria Math" panose="02040503050406030204" pitchFamily="18" charset="0"/>
                                  </a:rPr>
                                </m:ctrlPr>
                              </m:dPr>
                              <m:e>
                                <m:r>
                                  <a:rPr lang="en-US" sz="1400" i="1">
                                    <a:latin typeface="Cambria Math"/>
                                  </a:rPr>
                                  <m:t>𝑃</m:t>
                                </m:r>
                                <m:r>
                                  <a:rPr lang="en-US" sz="1400" i="1">
                                    <a:latin typeface="Cambria Math"/>
                                  </a:rPr>
                                  <m:t>(</m:t>
                                </m:r>
                                <m:sSub>
                                  <m:sSubPr>
                                    <m:ctrlPr>
                                      <a:rPr lang="ru-RU" sz="1400" i="1">
                                        <a:latin typeface="Cambria Math" panose="02040503050406030204" pitchFamily="18" charset="0"/>
                                      </a:rPr>
                                    </m:ctrlPr>
                                  </m:sSubPr>
                                  <m:e>
                                    <m:r>
                                      <a:rPr lang="en-US" sz="1400" i="1">
                                        <a:latin typeface="Cambria Math"/>
                                      </a:rPr>
                                      <m:t>𝐶</m:t>
                                    </m:r>
                                  </m:e>
                                  <m:sub>
                                    <m:r>
                                      <a:rPr lang="en-US" sz="1400" i="1">
                                        <a:latin typeface="Cambria Math"/>
                                      </a:rPr>
                                      <m:t>𝑖</m:t>
                                    </m:r>
                                  </m:sub>
                                </m:sSub>
                                <m:r>
                                  <a:rPr lang="en-US" sz="1400" i="1">
                                    <a:latin typeface="Cambria Math"/>
                                  </a:rPr>
                                  <m:t>|</m:t>
                                </m:r>
                                <m:r>
                                  <a:rPr lang="en-US" sz="1400" i="1">
                                    <a:latin typeface="Cambria Math"/>
                                  </a:rPr>
                                  <m:t>𝑆</m:t>
                                </m:r>
                                <m:r>
                                  <a:rPr lang="en-US" sz="1400" i="1">
                                    <a:latin typeface="Cambria Math"/>
                                  </a:rPr>
                                  <m:t>)</m:t>
                                </m:r>
                              </m:e>
                            </m:d>
                          </m:e>
                          <m:sub>
                            <m:r>
                              <a:rPr lang="en-US" sz="1400" i="1">
                                <a:latin typeface="Cambria Math"/>
                              </a:rPr>
                              <m:t>𝑖</m:t>
                            </m:r>
                            <m:r>
                              <a:rPr lang="en-US" sz="1400" i="1">
                                <a:latin typeface="Cambria Math"/>
                              </a:rPr>
                              <m:t>=0,…,</m:t>
                            </m:r>
                            <m:r>
                              <a:rPr lang="en-US" sz="1400" i="1">
                                <a:latin typeface="Cambria Math"/>
                              </a:rPr>
                              <m:t>𝑧</m:t>
                            </m:r>
                          </m:sub>
                        </m:sSub>
                      </m:e>
                    </m:func>
                  </m:oMath>
                </a14:m>
                <a:r>
                  <a:rPr lang="en-US" sz="1400" dirty="0"/>
                  <a:t> </a:t>
                </a:r>
                <a:r>
                  <a:rPr lang="en-US" sz="1700" dirty="0"/>
                  <a:t>is reached yields the required classification. </a:t>
                </a:r>
                <a:endParaRPr lang="ru-RU" sz="1700" dirty="0"/>
              </a:p>
              <a:p>
                <a:endParaRPr lang="ru-RU" sz="900" dirty="0"/>
              </a:p>
              <a:p>
                <a:r>
                  <a:rPr lang="en-US" sz="1700" dirty="0"/>
                  <a:t>As an alternative way, </a:t>
                </a:r>
                <a:r>
                  <a:rPr lang="en-US" sz="1700" b="1" i="1" dirty="0"/>
                  <a:t>maximum likelihood estimations </a:t>
                </a:r>
                <a:r>
                  <a:rPr lang="en-US" sz="1700" dirty="0"/>
                  <a:t>can be in use. These estimations are calculated using components of  </a:t>
                </a:r>
                <a14:m>
                  <m:oMath xmlns:m="http://schemas.openxmlformats.org/officeDocument/2006/math">
                    <m:r>
                      <a:rPr lang="en-US" sz="1700" b="1" i="1">
                        <a:latin typeface="Cambria Math"/>
                      </a:rPr>
                      <m:t>𝐩</m:t>
                    </m:r>
                    <m:r>
                      <a:rPr lang="en-US" sz="1700" b="1" i="1" baseline="-25000">
                        <a:latin typeface="Cambria Math"/>
                      </a:rPr>
                      <m:t>𝒍</m:t>
                    </m:r>
                    <m:d>
                      <m:dPr>
                        <m:ctrlPr>
                          <a:rPr lang="ru-RU" sz="1700" i="1">
                            <a:latin typeface="Cambria Math" panose="02040503050406030204" pitchFamily="18" charset="0"/>
                          </a:rPr>
                        </m:ctrlPr>
                      </m:dPr>
                      <m:e>
                        <m:r>
                          <a:rPr lang="en-US" sz="1700" i="1">
                            <a:latin typeface="Cambria Math"/>
                          </a:rPr>
                          <m:t>𝑡</m:t>
                        </m:r>
                      </m:e>
                    </m:d>
                    <m:r>
                      <a:rPr lang="en-US" sz="1700" b="0" i="1" smtClean="0">
                        <a:latin typeface="Cambria Math"/>
                      </a:rPr>
                      <m:t> </m:t>
                    </m:r>
                  </m:oMath>
                </a14:m>
                <a:r>
                  <a:rPr lang="en-US" sz="1700" dirty="0"/>
                  <a:t>for each attainment grade </a:t>
                </a:r>
                <a:r>
                  <a:rPr lang="en-US" sz="1700" i="1" dirty="0"/>
                  <a:t>l∈{0,…,z}. </a:t>
                </a:r>
                <a:r>
                  <a:rPr lang="en-US" sz="1700" dirty="0"/>
                  <a:t>In this case there are no need to identify Markov networks. </a:t>
                </a:r>
                <a:endParaRPr lang="ru-RU" sz="1700" dirty="0"/>
              </a:p>
            </p:txBody>
          </p:sp>
        </mc:Choice>
        <mc:Fallback xmlns="">
          <p:sp>
            <p:nvSpPr>
              <p:cNvPr id="73" name="Rectangle 3"/>
              <p:cNvSpPr txBox="1">
                <a:spLocks noRot="1" noChangeAspect="1" noMove="1" noResize="1" noEditPoints="1" noAdjustHandles="1" noChangeArrowheads="1" noChangeShapeType="1" noTextEdit="1"/>
              </p:cNvSpPr>
              <p:nvPr/>
            </p:nvSpPr>
            <p:spPr>
              <a:xfrm>
                <a:off x="2350864" y="620689"/>
                <a:ext cx="6793136" cy="5860314"/>
              </a:xfrm>
              <a:prstGeom prst="rect">
                <a:avLst/>
              </a:prstGeom>
              <a:blipFill rotWithShape="1">
                <a:blip r:embed="rId3"/>
                <a:stretch>
                  <a:fillRect l="-628" t="-312" b="-520"/>
                </a:stretch>
              </a:blipFill>
            </p:spPr>
            <p:txBody>
              <a:bodyPr/>
              <a:lstStyle/>
              <a:p>
                <a:r>
                  <a:rPr lang="ru-RU">
                    <a:noFill/>
                  </a:rPr>
                  <a:t> </a:t>
                </a:r>
              </a:p>
            </p:txBody>
          </p:sp>
        </mc:Fallback>
      </mc:AlternateContent>
    </p:spTree>
    <p:extLst>
      <p:ext uri="{BB962C8B-B14F-4D97-AF65-F5344CB8AC3E}">
        <p14:creationId xmlns:p14="http://schemas.microsoft.com/office/powerpoint/2010/main" val="2647412082"/>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16</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173" name="Заголовок 1"/>
          <p:cNvSpPr txBox="1">
            <a:spLocks/>
          </p:cNvSpPr>
          <p:nvPr/>
        </p:nvSpPr>
        <p:spPr>
          <a:xfrm>
            <a:off x="46608" y="1772816"/>
            <a:ext cx="2267744" cy="3096344"/>
          </a:xfrm>
          <a:prstGeom prst="rect">
            <a:avLst/>
          </a:prstGeom>
        </p:spPr>
        <p:txBody>
          <a:bodyPr vert="horz" lIns="91440" tIns="45720" rIns="91440" bIns="45720" rtlCol="0" anchor="ctr">
            <a:noAutofit/>
          </a:bodyPr>
          <a:lstStyle/>
          <a:p>
            <a:pPr lvl="0" algn="ctr">
              <a:spcBef>
                <a:spcPct val="0"/>
              </a:spcBef>
              <a:defRPr/>
            </a:pPr>
            <a:r>
              <a:rPr lang="en-US" sz="2400" b="1" dirty="0">
                <a:solidFill>
                  <a:schemeClr val="tx1">
                    <a:lumMod val="65000"/>
                    <a:lumOff val="35000"/>
                  </a:schemeClr>
                </a:solidFill>
                <a:latin typeface="Times New Roman" pitchFamily="18" charset="0"/>
                <a:cs typeface="Times New Roman" pitchFamily="18" charset="0"/>
              </a:rPr>
              <a:t>Results and conclusions</a:t>
            </a:r>
            <a:endParaRPr lang="ru-RU" sz="2400" b="1" dirty="0">
              <a:solidFill>
                <a:schemeClr val="tx1">
                  <a:lumMod val="65000"/>
                  <a:lumOff val="35000"/>
                </a:schemeClr>
              </a:solidFill>
              <a:latin typeface="Times New Roman" pitchFamily="18" charset="0"/>
              <a:cs typeface="Times New Roman" pitchFamily="18" charset="0"/>
            </a:endParaRPr>
          </a:p>
        </p:txBody>
      </p:sp>
      <p:sp>
        <p:nvSpPr>
          <p:cNvPr id="2" name="TextBox 1"/>
          <p:cNvSpPr txBox="1"/>
          <p:nvPr/>
        </p:nvSpPr>
        <p:spPr>
          <a:xfrm>
            <a:off x="2460124" y="44624"/>
            <a:ext cx="6576372" cy="6632585"/>
          </a:xfrm>
          <a:prstGeom prst="rect">
            <a:avLst/>
          </a:prstGeom>
          <a:noFill/>
        </p:spPr>
        <p:txBody>
          <a:bodyPr wrap="square" rtlCol="0">
            <a:spAutoFit/>
          </a:bodyPr>
          <a:lstStyle/>
          <a:p>
            <a:r>
              <a:rPr lang="ru-RU" dirty="0"/>
              <a:t>A </a:t>
            </a:r>
            <a:r>
              <a:rPr lang="ru-RU" dirty="0" err="1"/>
              <a:t>mathematical</a:t>
            </a:r>
            <a:r>
              <a:rPr lang="ru-RU" dirty="0"/>
              <a:t> </a:t>
            </a:r>
            <a:r>
              <a:rPr lang="ru-RU" dirty="0" err="1"/>
              <a:t>model</a:t>
            </a:r>
            <a:r>
              <a:rPr lang="ru-RU" dirty="0"/>
              <a:t> </a:t>
            </a:r>
            <a:r>
              <a:rPr lang="ru-RU" dirty="0" err="1"/>
              <a:t>for</a:t>
            </a:r>
            <a:r>
              <a:rPr lang="ru-RU" dirty="0"/>
              <a:t> assessing </a:t>
            </a:r>
            <a:r>
              <a:rPr lang="ru-RU" dirty="0" err="1"/>
              <a:t>the</a:t>
            </a:r>
            <a:r>
              <a:rPr lang="ru-RU" dirty="0"/>
              <a:t> </a:t>
            </a:r>
            <a:r>
              <a:rPr lang="ru-RU" dirty="0" err="1"/>
              <a:t>abilities</a:t>
            </a:r>
            <a:r>
              <a:rPr lang="ru-RU" dirty="0"/>
              <a:t> </a:t>
            </a:r>
            <a:r>
              <a:rPr lang="ru-RU" dirty="0" err="1"/>
              <a:t>of</a:t>
            </a:r>
            <a:r>
              <a:rPr lang="ru-RU" dirty="0"/>
              <a:t> </a:t>
            </a:r>
            <a:r>
              <a:rPr lang="ru-RU" dirty="0" err="1"/>
              <a:t>aviation</a:t>
            </a:r>
            <a:r>
              <a:rPr lang="ru-RU" dirty="0"/>
              <a:t> </a:t>
            </a:r>
            <a:r>
              <a:rPr lang="ru-RU" dirty="0" err="1"/>
              <a:t>pilots</a:t>
            </a:r>
            <a:r>
              <a:rPr lang="ru-RU" dirty="0"/>
              <a:t> </a:t>
            </a:r>
            <a:r>
              <a:rPr lang="ru-RU" dirty="0" err="1"/>
              <a:t>is</a:t>
            </a:r>
            <a:r>
              <a:rPr lang="ru-RU" dirty="0"/>
              <a:t> </a:t>
            </a:r>
            <a:r>
              <a:rPr lang="ru-RU" dirty="0" err="1"/>
              <a:t>proposed</a:t>
            </a:r>
            <a:r>
              <a:rPr lang="ru-RU" dirty="0"/>
              <a:t>. </a:t>
            </a:r>
            <a:r>
              <a:rPr lang="ru-RU" dirty="0" err="1"/>
              <a:t>The</a:t>
            </a:r>
            <a:r>
              <a:rPr lang="ru-RU" dirty="0"/>
              <a:t> </a:t>
            </a:r>
            <a:r>
              <a:rPr lang="ru-RU" dirty="0" err="1"/>
              <a:t>features</a:t>
            </a:r>
            <a:r>
              <a:rPr lang="ru-RU" dirty="0"/>
              <a:t> </a:t>
            </a:r>
            <a:r>
              <a:rPr lang="ru-RU" dirty="0" err="1"/>
              <a:t>of</a:t>
            </a:r>
            <a:r>
              <a:rPr lang="ru-RU" dirty="0"/>
              <a:t> </a:t>
            </a:r>
            <a:r>
              <a:rPr lang="ru-RU" dirty="0" err="1"/>
              <a:t>the</a:t>
            </a:r>
            <a:r>
              <a:rPr lang="ru-RU" dirty="0"/>
              <a:t> </a:t>
            </a:r>
            <a:r>
              <a:rPr lang="ru-RU" dirty="0" err="1"/>
              <a:t>proposed</a:t>
            </a:r>
            <a:r>
              <a:rPr lang="ru-RU" dirty="0"/>
              <a:t> </a:t>
            </a:r>
            <a:r>
              <a:rPr lang="ru-RU" dirty="0" err="1"/>
              <a:t>approach</a:t>
            </a:r>
            <a:r>
              <a:rPr lang="ru-RU" dirty="0"/>
              <a:t> </a:t>
            </a:r>
            <a:r>
              <a:rPr lang="ru-RU" dirty="0" err="1"/>
              <a:t>are</a:t>
            </a:r>
            <a:r>
              <a:rPr lang="ru-RU" dirty="0"/>
              <a:t>: </a:t>
            </a:r>
          </a:p>
          <a:p>
            <a:pPr marL="285750" lvl="0" indent="-285750">
              <a:buFont typeface="Arial" panose="020B0604020202020204" pitchFamily="34" charset="0"/>
              <a:buChar char="•"/>
            </a:pPr>
            <a:r>
              <a:rPr lang="ru-RU" dirty="0" err="1"/>
              <a:t>The</a:t>
            </a:r>
            <a:r>
              <a:rPr lang="ru-RU" dirty="0"/>
              <a:t> </a:t>
            </a:r>
            <a:r>
              <a:rPr lang="ru-RU" dirty="0" err="1"/>
              <a:t>ability</a:t>
            </a:r>
            <a:r>
              <a:rPr lang="ru-RU" dirty="0"/>
              <a:t> </a:t>
            </a:r>
            <a:r>
              <a:rPr lang="ru-RU" dirty="0" err="1"/>
              <a:t>to</a:t>
            </a:r>
            <a:r>
              <a:rPr lang="ru-RU" dirty="0"/>
              <a:t> </a:t>
            </a:r>
            <a:r>
              <a:rPr lang="ru-RU" dirty="0" err="1"/>
              <a:t>adapt</a:t>
            </a:r>
            <a:r>
              <a:rPr lang="ru-RU" dirty="0"/>
              <a:t> </a:t>
            </a:r>
            <a:r>
              <a:rPr lang="ru-RU" dirty="0" err="1"/>
              <a:t>the</a:t>
            </a:r>
            <a:r>
              <a:rPr lang="ru-RU" dirty="0"/>
              <a:t> </a:t>
            </a:r>
            <a:r>
              <a:rPr lang="ru-RU" dirty="0" err="1"/>
              <a:t>structure</a:t>
            </a:r>
            <a:r>
              <a:rPr lang="ru-RU" dirty="0"/>
              <a:t> </a:t>
            </a:r>
            <a:r>
              <a:rPr lang="ru-RU" dirty="0" err="1"/>
              <a:t>of</a:t>
            </a:r>
            <a:r>
              <a:rPr lang="ru-RU" dirty="0"/>
              <a:t> </a:t>
            </a:r>
            <a:r>
              <a:rPr lang="ru-RU" dirty="0" err="1"/>
              <a:t>the</a:t>
            </a:r>
            <a:r>
              <a:rPr lang="ru-RU" dirty="0"/>
              <a:t> </a:t>
            </a:r>
            <a:r>
              <a:rPr lang="ru-RU" dirty="0" err="1"/>
              <a:t>model</a:t>
            </a:r>
            <a:r>
              <a:rPr lang="ru-RU" dirty="0"/>
              <a:t> </a:t>
            </a:r>
            <a:r>
              <a:rPr lang="ru-RU" dirty="0" err="1"/>
              <a:t>for</a:t>
            </a:r>
            <a:r>
              <a:rPr lang="ru-RU" dirty="0"/>
              <a:t> various </a:t>
            </a:r>
            <a:r>
              <a:rPr lang="ru-RU" dirty="0" err="1"/>
              <a:t>complexes</a:t>
            </a:r>
            <a:r>
              <a:rPr lang="ru-RU" dirty="0"/>
              <a:t> </a:t>
            </a:r>
            <a:r>
              <a:rPr lang="ru-RU" dirty="0" err="1"/>
              <a:t>of</a:t>
            </a:r>
            <a:r>
              <a:rPr lang="ru-RU" dirty="0"/>
              <a:t> </a:t>
            </a:r>
            <a:r>
              <a:rPr lang="ru-RU" dirty="0" err="1"/>
              <a:t>maneuvers</a:t>
            </a:r>
            <a:r>
              <a:rPr lang="ru-RU" dirty="0"/>
              <a:t> </a:t>
            </a:r>
            <a:r>
              <a:rPr lang="ru-RU" dirty="0" err="1"/>
              <a:t>of</a:t>
            </a:r>
            <a:r>
              <a:rPr lang="ru-RU" dirty="0"/>
              <a:t> various </a:t>
            </a:r>
            <a:r>
              <a:rPr lang="ru-RU" dirty="0" err="1"/>
              <a:t>difficulty</a:t>
            </a:r>
            <a:r>
              <a:rPr lang="ru-RU" dirty="0"/>
              <a:t> </a:t>
            </a:r>
            <a:r>
              <a:rPr lang="ru-RU" dirty="0" err="1"/>
              <a:t>grades</a:t>
            </a:r>
            <a:r>
              <a:rPr lang="ru-RU" dirty="0"/>
              <a:t> </a:t>
            </a:r>
          </a:p>
          <a:p>
            <a:pPr marL="285750" lvl="0" indent="-285750">
              <a:buFont typeface="Arial" panose="020B0604020202020204" pitchFamily="34" charset="0"/>
              <a:buChar char="•"/>
            </a:pPr>
            <a:r>
              <a:rPr lang="ru-RU" dirty="0" err="1"/>
              <a:t>The</a:t>
            </a:r>
            <a:r>
              <a:rPr lang="ru-RU" dirty="0"/>
              <a:t> </a:t>
            </a:r>
            <a:r>
              <a:rPr lang="ru-RU" dirty="0" err="1"/>
              <a:t>probabilistic</a:t>
            </a:r>
            <a:r>
              <a:rPr lang="ru-RU" dirty="0"/>
              <a:t> </a:t>
            </a:r>
            <a:r>
              <a:rPr lang="ru-RU" dirty="0" err="1"/>
              <a:t>nature</a:t>
            </a:r>
            <a:r>
              <a:rPr lang="ru-RU" dirty="0"/>
              <a:t> </a:t>
            </a:r>
            <a:r>
              <a:rPr lang="ru-RU" dirty="0" err="1"/>
              <a:t>of</a:t>
            </a:r>
            <a:r>
              <a:rPr lang="ru-RU" dirty="0"/>
              <a:t> </a:t>
            </a:r>
            <a:r>
              <a:rPr lang="ru-RU" dirty="0" err="1"/>
              <a:t>the</a:t>
            </a:r>
            <a:r>
              <a:rPr lang="ru-RU" dirty="0"/>
              <a:t> </a:t>
            </a:r>
            <a:r>
              <a:rPr lang="ru-RU" dirty="0" err="1"/>
              <a:t>test</a:t>
            </a:r>
            <a:r>
              <a:rPr lang="ru-RU" dirty="0"/>
              <a:t> </a:t>
            </a:r>
            <a:r>
              <a:rPr lang="ru-RU" dirty="0" err="1"/>
              <a:t>results</a:t>
            </a:r>
            <a:r>
              <a:rPr lang="ru-RU" dirty="0"/>
              <a:t>, </a:t>
            </a:r>
            <a:r>
              <a:rPr lang="ru-RU" dirty="0" err="1"/>
              <a:t>which</a:t>
            </a:r>
            <a:r>
              <a:rPr lang="ru-RU" dirty="0"/>
              <a:t> </a:t>
            </a:r>
            <a:r>
              <a:rPr lang="ru-RU" dirty="0" err="1"/>
              <a:t>allows</a:t>
            </a:r>
            <a:r>
              <a:rPr lang="ru-RU" dirty="0"/>
              <a:t> </a:t>
            </a:r>
            <a:r>
              <a:rPr lang="ru-RU" dirty="0" err="1"/>
              <a:t>taking</a:t>
            </a:r>
            <a:r>
              <a:rPr lang="ru-RU" dirty="0"/>
              <a:t> </a:t>
            </a:r>
            <a:r>
              <a:rPr lang="ru-RU" dirty="0" err="1"/>
              <a:t>into</a:t>
            </a:r>
            <a:r>
              <a:rPr lang="ru-RU" dirty="0"/>
              <a:t> </a:t>
            </a:r>
            <a:r>
              <a:rPr lang="ru-RU" dirty="0" err="1"/>
              <a:t>account</a:t>
            </a:r>
            <a:r>
              <a:rPr lang="ru-RU" dirty="0"/>
              <a:t> </a:t>
            </a:r>
            <a:r>
              <a:rPr lang="ru-RU" dirty="0" err="1"/>
              <a:t>the</a:t>
            </a:r>
            <a:r>
              <a:rPr lang="ru-RU" dirty="0"/>
              <a:t> </a:t>
            </a:r>
            <a:r>
              <a:rPr lang="ru-RU" dirty="0" err="1"/>
              <a:t>degree</a:t>
            </a:r>
            <a:r>
              <a:rPr lang="ru-RU" dirty="0"/>
              <a:t> </a:t>
            </a:r>
            <a:r>
              <a:rPr lang="ru-RU" dirty="0" err="1"/>
              <a:t>of</a:t>
            </a:r>
            <a:r>
              <a:rPr lang="ru-RU" dirty="0"/>
              <a:t> </a:t>
            </a:r>
            <a:r>
              <a:rPr lang="ru-RU" dirty="0" err="1"/>
              <a:t>confidence</a:t>
            </a:r>
            <a:r>
              <a:rPr lang="ru-RU" dirty="0"/>
              <a:t> </a:t>
            </a:r>
            <a:r>
              <a:rPr lang="ru-RU" dirty="0" err="1"/>
              <a:t>in</a:t>
            </a:r>
            <a:r>
              <a:rPr lang="ru-RU" dirty="0"/>
              <a:t> </a:t>
            </a:r>
            <a:r>
              <a:rPr lang="ru-RU" dirty="0" err="1"/>
              <a:t>the</a:t>
            </a:r>
            <a:r>
              <a:rPr lang="ru-RU" dirty="0"/>
              <a:t> </a:t>
            </a:r>
            <a:r>
              <a:rPr lang="ru-RU" dirty="0" err="1"/>
              <a:t>grade</a:t>
            </a:r>
            <a:r>
              <a:rPr lang="ru-RU" dirty="0"/>
              <a:t> </a:t>
            </a:r>
            <a:r>
              <a:rPr lang="ru-RU" dirty="0" err="1"/>
              <a:t>of</a:t>
            </a:r>
            <a:r>
              <a:rPr lang="ru-RU" dirty="0"/>
              <a:t> </a:t>
            </a:r>
            <a:r>
              <a:rPr lang="ru-RU" dirty="0" err="1"/>
              <a:t>the</a:t>
            </a:r>
            <a:r>
              <a:rPr lang="ru-RU" dirty="0"/>
              <a:t> </a:t>
            </a:r>
            <a:r>
              <a:rPr lang="ru-RU" dirty="0" err="1"/>
              <a:t>subject's</a:t>
            </a:r>
            <a:r>
              <a:rPr lang="ru-RU" dirty="0"/>
              <a:t> </a:t>
            </a:r>
            <a:r>
              <a:rPr lang="ru-RU" dirty="0" err="1"/>
              <a:t>abilities</a:t>
            </a:r>
            <a:endParaRPr lang="ru-RU" dirty="0"/>
          </a:p>
          <a:p>
            <a:pPr marL="285750" lvl="0" indent="-285750">
              <a:buFont typeface="Arial" panose="020B0604020202020204" pitchFamily="34" charset="0"/>
              <a:buChar char="•"/>
            </a:pPr>
            <a:r>
              <a:rPr lang="en-US" dirty="0"/>
              <a:t>Features of the presented diagnostic techniques: </a:t>
            </a:r>
            <a:endParaRPr lang="ru-RU" dirty="0"/>
          </a:p>
          <a:p>
            <a:pPr marL="742950" lvl="1" indent="-285750">
              <a:buFont typeface="Wingdings" panose="05000000000000000000" pitchFamily="2" charset="2"/>
              <a:buChar char="ü"/>
            </a:pPr>
            <a:r>
              <a:rPr lang="en-US" sz="1700" dirty="0"/>
              <a:t>Detecting and using temporal dynamics of variable subject ability to cope with the test tasks when constructing the calculated estimates </a:t>
            </a:r>
            <a:endParaRPr lang="ru-RU" sz="1700" dirty="0"/>
          </a:p>
          <a:p>
            <a:pPr marL="742950" lvl="1" indent="-285750">
              <a:buFont typeface="Wingdings" panose="05000000000000000000" pitchFamily="2" charset="2"/>
              <a:buChar char="ü"/>
            </a:pPr>
            <a:r>
              <a:rPr lang="en-US" sz="1700" dirty="0"/>
              <a:t>Possibility to take into account time spent for implementing tasks when constructing the calculated estimates</a:t>
            </a:r>
            <a:endParaRPr lang="ru-RU" sz="1700" dirty="0"/>
          </a:p>
          <a:p>
            <a:pPr marL="742950" lvl="1" indent="-285750">
              <a:buFont typeface="Wingdings" panose="05000000000000000000" pitchFamily="2" charset="2"/>
              <a:buChar char="ü"/>
            </a:pPr>
            <a:r>
              <a:rPr lang="en-US" sz="1700" dirty="0"/>
              <a:t>In comparison with non-adaptive approaches, fewer number of presented tasks to speed up the testing process </a:t>
            </a:r>
            <a:endParaRPr lang="ru-RU" sz="1700" dirty="0"/>
          </a:p>
          <a:p>
            <a:pPr marL="742950" lvl="1" indent="-285750">
              <a:buFont typeface="Wingdings" panose="05000000000000000000" pitchFamily="2" charset="2"/>
              <a:buChar char="ü"/>
            </a:pPr>
            <a:r>
              <a:rPr lang="en-US" dirty="0"/>
              <a:t>The advanced technique for identifying model parameters. </a:t>
            </a:r>
            <a:endParaRPr lang="ru-RU" dirty="0"/>
          </a:p>
          <a:p>
            <a:pPr marL="285750" indent="-285750">
              <a:buFont typeface="Arial" panose="020B0604020202020204" pitchFamily="34" charset="0"/>
              <a:buChar char="•"/>
            </a:pPr>
            <a:r>
              <a:rPr lang="en-US" dirty="0"/>
              <a:t>The principal application area of the given results is diagnostics resulted from work on contemporary Full Flight Simulators. </a:t>
            </a:r>
            <a:endParaRPr lang="ru-RU" dirty="0"/>
          </a:p>
          <a:p>
            <a:pPr marL="285750" indent="-285750">
              <a:buFont typeface="Arial" panose="020B0604020202020204" pitchFamily="34" charset="0"/>
              <a:buChar char="•"/>
            </a:pPr>
            <a:r>
              <a:rPr lang="ru-RU" dirty="0" err="1"/>
              <a:t>The</a:t>
            </a:r>
            <a:r>
              <a:rPr lang="ru-RU" dirty="0"/>
              <a:t> </a:t>
            </a:r>
            <a:r>
              <a:rPr lang="ru-RU" dirty="0" err="1"/>
              <a:t>results</a:t>
            </a:r>
            <a:r>
              <a:rPr lang="ru-RU" dirty="0"/>
              <a:t> </a:t>
            </a:r>
            <a:r>
              <a:rPr lang="ru-RU" dirty="0" err="1"/>
              <a:t>obtained</a:t>
            </a:r>
            <a:r>
              <a:rPr lang="ru-RU" dirty="0"/>
              <a:t> </a:t>
            </a:r>
            <a:r>
              <a:rPr lang="ru-RU" dirty="0" err="1"/>
              <a:t>are</a:t>
            </a:r>
            <a:r>
              <a:rPr lang="ru-RU" dirty="0"/>
              <a:t> </a:t>
            </a:r>
            <a:r>
              <a:rPr lang="ru-RU" dirty="0" err="1"/>
              <a:t>intended</a:t>
            </a:r>
            <a:r>
              <a:rPr lang="ru-RU" dirty="0"/>
              <a:t> </a:t>
            </a:r>
            <a:r>
              <a:rPr lang="ru-RU" dirty="0" err="1"/>
              <a:t>to</a:t>
            </a:r>
            <a:r>
              <a:rPr lang="ru-RU" dirty="0"/>
              <a:t> </a:t>
            </a:r>
            <a:r>
              <a:rPr lang="ru-RU" dirty="0" err="1"/>
              <a:t>be</a:t>
            </a:r>
            <a:r>
              <a:rPr lang="ru-RU" dirty="0"/>
              <a:t> a </a:t>
            </a:r>
            <a:r>
              <a:rPr lang="ru-RU" dirty="0" err="1"/>
              <a:t>mathematical</a:t>
            </a:r>
            <a:r>
              <a:rPr lang="ru-RU" dirty="0"/>
              <a:t> </a:t>
            </a:r>
            <a:r>
              <a:rPr lang="ru-RU" dirty="0" err="1"/>
              <a:t>basis</a:t>
            </a:r>
            <a:r>
              <a:rPr lang="ru-RU" dirty="0"/>
              <a:t> </a:t>
            </a:r>
            <a:r>
              <a:rPr lang="ru-RU" dirty="0" err="1"/>
              <a:t>for</a:t>
            </a:r>
            <a:r>
              <a:rPr lang="ru-RU" dirty="0"/>
              <a:t> </a:t>
            </a:r>
            <a:r>
              <a:rPr lang="ru-RU" dirty="0" err="1"/>
              <a:t>development</a:t>
            </a:r>
            <a:r>
              <a:rPr lang="ru-RU" dirty="0"/>
              <a:t> </a:t>
            </a:r>
            <a:r>
              <a:rPr lang="ru-RU" dirty="0" err="1"/>
              <a:t>of</a:t>
            </a:r>
            <a:r>
              <a:rPr lang="ru-RU" dirty="0"/>
              <a:t> </a:t>
            </a:r>
            <a:r>
              <a:rPr lang="ru-RU" dirty="0" err="1"/>
              <a:t>the</a:t>
            </a:r>
            <a:r>
              <a:rPr lang="ru-RU" dirty="0"/>
              <a:t> </a:t>
            </a:r>
            <a:r>
              <a:rPr lang="ru-RU" dirty="0" err="1"/>
              <a:t>advanced</a:t>
            </a:r>
            <a:r>
              <a:rPr lang="ru-RU" dirty="0"/>
              <a:t> </a:t>
            </a:r>
            <a:r>
              <a:rPr lang="ru-RU" dirty="0" err="1"/>
              <a:t>adaptive</a:t>
            </a:r>
            <a:r>
              <a:rPr lang="ru-RU" dirty="0"/>
              <a:t> </a:t>
            </a:r>
            <a:r>
              <a:rPr lang="ru-RU" dirty="0" err="1"/>
              <a:t>training</a:t>
            </a:r>
            <a:r>
              <a:rPr lang="ru-RU" dirty="0"/>
              <a:t> </a:t>
            </a:r>
            <a:r>
              <a:rPr lang="ru-RU" dirty="0" err="1"/>
              <a:t>intelligent</a:t>
            </a:r>
            <a:r>
              <a:rPr lang="ru-RU" dirty="0"/>
              <a:t> </a:t>
            </a:r>
            <a:r>
              <a:rPr lang="ru-RU" dirty="0" err="1"/>
              <a:t>systems</a:t>
            </a:r>
            <a:r>
              <a:rPr lang="ru-RU" dirty="0"/>
              <a:t>.  </a:t>
            </a:r>
          </a:p>
          <a:p>
            <a:pPr marL="285750" indent="-285750">
              <a:buFont typeface="Arial" panose="020B0604020202020204" pitchFamily="34" charset="0"/>
              <a:buChar char="•"/>
            </a:pPr>
            <a:r>
              <a:rPr lang="ru-RU" dirty="0" err="1">
                <a:solidFill>
                  <a:srgbClr val="FF0000"/>
                </a:solidFill>
              </a:rPr>
              <a:t>The</a:t>
            </a:r>
            <a:r>
              <a:rPr lang="ru-RU" dirty="0">
                <a:solidFill>
                  <a:srgbClr val="FF0000"/>
                </a:solidFill>
              </a:rPr>
              <a:t> </a:t>
            </a:r>
            <a:r>
              <a:rPr lang="ru-RU" dirty="0" err="1">
                <a:solidFill>
                  <a:srgbClr val="FF0000"/>
                </a:solidFill>
              </a:rPr>
              <a:t>main</a:t>
            </a:r>
            <a:r>
              <a:rPr lang="ru-RU" dirty="0">
                <a:solidFill>
                  <a:srgbClr val="FF0000"/>
                </a:solidFill>
              </a:rPr>
              <a:t> </a:t>
            </a:r>
            <a:r>
              <a:rPr lang="ru-RU" dirty="0" err="1">
                <a:solidFill>
                  <a:srgbClr val="FF0000"/>
                </a:solidFill>
              </a:rPr>
              <a:t>purpose</a:t>
            </a:r>
            <a:r>
              <a:rPr lang="ru-RU" dirty="0">
                <a:solidFill>
                  <a:srgbClr val="FF0000"/>
                </a:solidFill>
              </a:rPr>
              <a:t> </a:t>
            </a:r>
            <a:r>
              <a:rPr lang="ru-RU" dirty="0" err="1">
                <a:solidFill>
                  <a:srgbClr val="FF0000"/>
                </a:solidFill>
              </a:rPr>
              <a:t>of</a:t>
            </a:r>
            <a:r>
              <a:rPr lang="ru-RU" dirty="0">
                <a:solidFill>
                  <a:srgbClr val="FF0000"/>
                </a:solidFill>
              </a:rPr>
              <a:t> </a:t>
            </a:r>
            <a:r>
              <a:rPr lang="ru-RU" dirty="0" err="1">
                <a:solidFill>
                  <a:srgbClr val="FF0000"/>
                </a:solidFill>
              </a:rPr>
              <a:t>applying</a:t>
            </a:r>
            <a:r>
              <a:rPr lang="ru-RU" dirty="0">
                <a:solidFill>
                  <a:srgbClr val="FF0000"/>
                </a:solidFill>
              </a:rPr>
              <a:t> </a:t>
            </a:r>
            <a:r>
              <a:rPr lang="ru-RU" dirty="0" err="1">
                <a:solidFill>
                  <a:srgbClr val="FF0000"/>
                </a:solidFill>
              </a:rPr>
              <a:t>the</a:t>
            </a:r>
            <a:r>
              <a:rPr lang="ru-RU" dirty="0">
                <a:solidFill>
                  <a:srgbClr val="FF0000"/>
                </a:solidFill>
              </a:rPr>
              <a:t> </a:t>
            </a:r>
            <a:r>
              <a:rPr lang="ru-RU" dirty="0" err="1">
                <a:solidFill>
                  <a:srgbClr val="FF0000"/>
                </a:solidFill>
              </a:rPr>
              <a:t>presented</a:t>
            </a:r>
            <a:r>
              <a:rPr lang="ru-RU" dirty="0">
                <a:solidFill>
                  <a:srgbClr val="FF0000"/>
                </a:solidFill>
              </a:rPr>
              <a:t> </a:t>
            </a:r>
            <a:r>
              <a:rPr lang="ru-RU" dirty="0" err="1">
                <a:solidFill>
                  <a:srgbClr val="FF0000"/>
                </a:solidFill>
              </a:rPr>
              <a:t>approach</a:t>
            </a:r>
            <a:r>
              <a:rPr lang="ru-RU" dirty="0">
                <a:solidFill>
                  <a:srgbClr val="FF0000"/>
                </a:solidFill>
              </a:rPr>
              <a:t> </a:t>
            </a:r>
            <a:r>
              <a:rPr lang="ru-RU" dirty="0" err="1">
                <a:solidFill>
                  <a:srgbClr val="FF0000"/>
                </a:solidFill>
              </a:rPr>
              <a:t>is</a:t>
            </a:r>
            <a:r>
              <a:rPr lang="ru-RU" dirty="0">
                <a:solidFill>
                  <a:srgbClr val="FF0000"/>
                </a:solidFill>
              </a:rPr>
              <a:t> </a:t>
            </a:r>
            <a:r>
              <a:rPr lang="ru-RU" dirty="0" err="1">
                <a:solidFill>
                  <a:srgbClr val="FF0000"/>
                </a:solidFill>
              </a:rPr>
              <a:t>to</a:t>
            </a:r>
            <a:r>
              <a:rPr lang="ru-RU" dirty="0">
                <a:solidFill>
                  <a:srgbClr val="FF0000"/>
                </a:solidFill>
              </a:rPr>
              <a:t> </a:t>
            </a:r>
            <a:r>
              <a:rPr lang="ru-RU" dirty="0" err="1">
                <a:solidFill>
                  <a:srgbClr val="FF0000"/>
                </a:solidFill>
              </a:rPr>
              <a:t>replace</a:t>
            </a:r>
            <a:r>
              <a:rPr lang="ru-RU" dirty="0">
                <a:solidFill>
                  <a:srgbClr val="FF0000"/>
                </a:solidFill>
              </a:rPr>
              <a:t> </a:t>
            </a:r>
            <a:r>
              <a:rPr lang="ru-RU" dirty="0" err="1">
                <a:solidFill>
                  <a:srgbClr val="FF0000"/>
                </a:solidFill>
              </a:rPr>
              <a:t>the</a:t>
            </a:r>
            <a:r>
              <a:rPr lang="ru-RU" dirty="0">
                <a:solidFill>
                  <a:srgbClr val="FF0000"/>
                </a:solidFill>
              </a:rPr>
              <a:t> </a:t>
            </a:r>
            <a:r>
              <a:rPr lang="ru-RU" b="1" dirty="0" err="1">
                <a:solidFill>
                  <a:srgbClr val="FF0000"/>
                </a:solidFill>
              </a:rPr>
              <a:t>subjective</a:t>
            </a:r>
            <a:r>
              <a:rPr lang="ru-RU" b="1" dirty="0">
                <a:solidFill>
                  <a:srgbClr val="FF0000"/>
                </a:solidFill>
              </a:rPr>
              <a:t> </a:t>
            </a:r>
            <a:r>
              <a:rPr lang="ru-RU" b="1" dirty="0" err="1">
                <a:solidFill>
                  <a:srgbClr val="FF0000"/>
                </a:solidFill>
              </a:rPr>
              <a:t>instructor</a:t>
            </a:r>
            <a:r>
              <a:rPr lang="ru-RU" b="1" dirty="0">
                <a:solidFill>
                  <a:srgbClr val="FF0000"/>
                </a:solidFill>
              </a:rPr>
              <a:t> </a:t>
            </a:r>
            <a:r>
              <a:rPr lang="ru-RU" b="1" dirty="0" err="1">
                <a:solidFill>
                  <a:srgbClr val="FF0000"/>
                </a:solidFill>
              </a:rPr>
              <a:t>assessment</a:t>
            </a:r>
            <a:r>
              <a:rPr lang="ru-RU" b="1" dirty="0">
                <a:solidFill>
                  <a:srgbClr val="FF0000"/>
                </a:solidFill>
              </a:rPr>
              <a:t> </a:t>
            </a:r>
            <a:r>
              <a:rPr lang="ru-RU" dirty="0" err="1">
                <a:solidFill>
                  <a:srgbClr val="FF0000"/>
                </a:solidFill>
              </a:rPr>
              <a:t>with</a:t>
            </a:r>
            <a:r>
              <a:rPr lang="ru-RU" dirty="0">
                <a:solidFill>
                  <a:srgbClr val="FF0000"/>
                </a:solidFill>
              </a:rPr>
              <a:t> </a:t>
            </a:r>
            <a:r>
              <a:rPr lang="ru-RU" dirty="0" err="1">
                <a:solidFill>
                  <a:srgbClr val="FF0000"/>
                </a:solidFill>
              </a:rPr>
              <a:t>an</a:t>
            </a:r>
            <a:r>
              <a:rPr lang="ru-RU" dirty="0">
                <a:solidFill>
                  <a:srgbClr val="FF0000"/>
                </a:solidFill>
              </a:rPr>
              <a:t> </a:t>
            </a:r>
            <a:r>
              <a:rPr lang="ru-RU" b="1" dirty="0" err="1">
                <a:solidFill>
                  <a:srgbClr val="FF0000"/>
                </a:solidFill>
              </a:rPr>
              <a:t>objective</a:t>
            </a:r>
            <a:r>
              <a:rPr lang="ru-RU" b="1" dirty="0">
                <a:solidFill>
                  <a:srgbClr val="FF0000"/>
                </a:solidFill>
              </a:rPr>
              <a:t> </a:t>
            </a:r>
            <a:r>
              <a:rPr lang="ru-RU" b="1" dirty="0" err="1">
                <a:solidFill>
                  <a:srgbClr val="FF0000"/>
                </a:solidFill>
              </a:rPr>
              <a:t>assessment</a:t>
            </a:r>
            <a:r>
              <a:rPr lang="ru-RU" b="1" dirty="0">
                <a:solidFill>
                  <a:srgbClr val="FF0000"/>
                </a:solidFill>
              </a:rPr>
              <a:t> </a:t>
            </a:r>
            <a:r>
              <a:rPr lang="ru-RU" dirty="0" err="1">
                <a:solidFill>
                  <a:srgbClr val="FF0000"/>
                </a:solidFill>
              </a:rPr>
              <a:t>with</a:t>
            </a:r>
            <a:r>
              <a:rPr lang="ru-RU" dirty="0">
                <a:solidFill>
                  <a:srgbClr val="FF0000"/>
                </a:solidFill>
              </a:rPr>
              <a:t> </a:t>
            </a:r>
            <a:r>
              <a:rPr lang="ru-RU" dirty="0" err="1">
                <a:solidFill>
                  <a:srgbClr val="FF0000"/>
                </a:solidFill>
              </a:rPr>
              <a:t>the</a:t>
            </a:r>
            <a:r>
              <a:rPr lang="ru-RU" dirty="0">
                <a:solidFill>
                  <a:srgbClr val="FF0000"/>
                </a:solidFill>
              </a:rPr>
              <a:t> </a:t>
            </a:r>
            <a:r>
              <a:rPr lang="ru-RU" dirty="0" err="1">
                <a:solidFill>
                  <a:srgbClr val="FF0000"/>
                </a:solidFill>
              </a:rPr>
              <a:t>aid</a:t>
            </a:r>
            <a:r>
              <a:rPr lang="ru-RU" dirty="0">
                <a:solidFill>
                  <a:srgbClr val="FF0000"/>
                </a:solidFill>
              </a:rPr>
              <a:t> </a:t>
            </a:r>
            <a:r>
              <a:rPr lang="ru-RU" dirty="0" err="1">
                <a:solidFill>
                  <a:srgbClr val="FF0000"/>
                </a:solidFill>
              </a:rPr>
              <a:t>of</a:t>
            </a:r>
            <a:r>
              <a:rPr lang="ru-RU" dirty="0">
                <a:solidFill>
                  <a:srgbClr val="FF0000"/>
                </a:solidFill>
              </a:rPr>
              <a:t> </a:t>
            </a:r>
            <a:r>
              <a:rPr lang="ru-RU" dirty="0" err="1">
                <a:solidFill>
                  <a:srgbClr val="FF0000"/>
                </a:solidFill>
              </a:rPr>
              <a:t>the</a:t>
            </a:r>
            <a:r>
              <a:rPr lang="ru-RU" dirty="0">
                <a:solidFill>
                  <a:srgbClr val="FF0000"/>
                </a:solidFill>
              </a:rPr>
              <a:t> </a:t>
            </a:r>
            <a:r>
              <a:rPr lang="ru-RU" dirty="0" err="1">
                <a:solidFill>
                  <a:srgbClr val="FF0000"/>
                </a:solidFill>
              </a:rPr>
              <a:t>training</a:t>
            </a:r>
            <a:r>
              <a:rPr lang="ru-RU" dirty="0">
                <a:solidFill>
                  <a:srgbClr val="FF0000"/>
                </a:solidFill>
              </a:rPr>
              <a:t> </a:t>
            </a:r>
            <a:r>
              <a:rPr lang="ru-RU" dirty="0" err="1">
                <a:solidFill>
                  <a:srgbClr val="FF0000"/>
                </a:solidFill>
              </a:rPr>
              <a:t>intelligent</a:t>
            </a:r>
            <a:r>
              <a:rPr lang="ru-RU" dirty="0">
                <a:solidFill>
                  <a:srgbClr val="FF0000"/>
                </a:solidFill>
              </a:rPr>
              <a:t> </a:t>
            </a:r>
            <a:r>
              <a:rPr lang="ru-RU" dirty="0" err="1">
                <a:solidFill>
                  <a:srgbClr val="FF0000"/>
                </a:solidFill>
              </a:rPr>
              <a:t>systems</a:t>
            </a:r>
            <a:r>
              <a:rPr lang="en-US" dirty="0">
                <a:solidFill>
                  <a:srgbClr val="FF0000"/>
                </a:solidFill>
              </a:rPr>
              <a:t>. </a:t>
            </a:r>
            <a:endParaRPr lang="ru-RU" dirty="0">
              <a:solidFill>
                <a:srgbClr val="FF0000"/>
              </a:solidFill>
            </a:endParaRPr>
          </a:p>
        </p:txBody>
      </p:sp>
    </p:spTree>
    <p:extLst>
      <p:ext uri="{BB962C8B-B14F-4D97-AF65-F5344CB8AC3E}">
        <p14:creationId xmlns:p14="http://schemas.microsoft.com/office/powerpoint/2010/main" val="109005704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1000" fill="hold"/>
                                        <p:tgtEl>
                                          <p:spTgt spid="173"/>
                                        </p:tgtEl>
                                        <p:attrNameLst>
                                          <p:attrName>ppt_x</p:attrName>
                                        </p:attrNameLst>
                                      </p:cBhvr>
                                      <p:tavLst>
                                        <p:tav tm="0">
                                          <p:val>
                                            <p:strVal val="0-#ppt_w/2"/>
                                          </p:val>
                                        </p:tav>
                                        <p:tav tm="100000">
                                          <p:val>
                                            <p:strVal val="#ppt_x"/>
                                          </p:val>
                                        </p:tav>
                                      </p:tavLst>
                                    </p:anim>
                                    <p:anim calcmode="lin" valueType="num">
                                      <p:cBhvr additive="base">
                                        <p:cTn id="8" dur="1000" fill="hold"/>
                                        <p:tgtEl>
                                          <p:spTgt spid="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547664" y="2780928"/>
            <a:ext cx="6622881" cy="792088"/>
          </a:xfrm>
          <a:prstGeom prst="rect">
            <a:avLst/>
          </a:prstGeom>
        </p:spPr>
        <p:txBody>
          <a:bodyPr vert="horz" lIns="91440" tIns="45720" rIns="91440" bIns="45720" rtlCol="0" anchor="ctr">
            <a:normAutofit/>
          </a:bodyPr>
          <a:lstStyle/>
          <a:p>
            <a:pPr lvl="0" algn="ctr">
              <a:spcBef>
                <a:spcPct val="0"/>
              </a:spcBef>
            </a:pPr>
            <a:r>
              <a:rPr lang="en-US" sz="3600" b="1" dirty="0">
                <a:solidFill>
                  <a:srgbClr val="7C0007"/>
                </a:solidFill>
                <a:latin typeface="+mj-lt"/>
                <a:cs typeface="+mj-cs"/>
              </a:rPr>
              <a:t>Thank you for attention!</a:t>
            </a:r>
            <a:endParaRPr lang="ru-RU" sz="3600" b="1" dirty="0">
              <a:solidFill>
                <a:srgbClr val="7C0007"/>
              </a:solidFill>
              <a:latin typeface="+mj-lt"/>
              <a:cs typeface="+mj-cs"/>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1"/>
            <a:ext cx="2099655" cy="98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Номер слайда 3"/>
          <p:cNvSpPr>
            <a:spLocks noGrp="1"/>
          </p:cNvSpPr>
          <p:nvPr>
            <p:ph type="sldNum" sz="quarter" idx="12"/>
          </p:nvPr>
        </p:nvSpPr>
        <p:spPr>
          <a:xfrm>
            <a:off x="6553200" y="6356350"/>
            <a:ext cx="2133600" cy="365125"/>
          </a:xfrm>
        </p:spPr>
        <p:txBody>
          <a:bodyPr/>
          <a:lstStyle/>
          <a:p>
            <a:fld id="{58FE95F2-C211-4CA4-84D1-6124A6528263}" type="slidenum">
              <a:rPr lang="ru-RU" smtClean="0"/>
              <a:pPr/>
              <a:t>17</a:t>
            </a:fld>
            <a:endParaRPr lang="ru-RU" dirty="0"/>
          </a:p>
        </p:txBody>
      </p:sp>
    </p:spTree>
    <p:extLst>
      <p:ext uri="{BB962C8B-B14F-4D97-AF65-F5344CB8AC3E}">
        <p14:creationId xmlns:p14="http://schemas.microsoft.com/office/powerpoint/2010/main" val="381286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83768" y="44624"/>
            <a:ext cx="6516216" cy="576064"/>
          </a:xfrm>
          <a:prstGeom prst="rect">
            <a:avLst/>
          </a:prstGeom>
        </p:spPr>
        <p:txBody>
          <a:bodyPr vert="horz" lIns="91440" tIns="45720" rIns="91440" bIns="45720" rtlCol="0" anchor="ctr">
            <a:noAutofit/>
          </a:bodyPr>
          <a:lstStyle/>
          <a:p>
            <a:pPr lvl="0">
              <a:spcBef>
                <a:spcPct val="0"/>
              </a:spcBef>
            </a:pPr>
            <a:r>
              <a:rPr lang="en-US" sz="3200" b="1" dirty="0">
                <a:solidFill>
                  <a:schemeClr val="tx1">
                    <a:lumMod val="65000"/>
                    <a:lumOff val="35000"/>
                  </a:schemeClr>
                </a:solidFill>
                <a:latin typeface="Times New Roman" pitchFamily="18" charset="0"/>
                <a:cs typeface="Times New Roman" pitchFamily="18" charset="0"/>
              </a:rPr>
              <a:t>Problem statement</a:t>
            </a:r>
            <a:endParaRPr kumimoji="0" lang="ru-RU" sz="32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2</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173" name="Заголовок 1"/>
          <p:cNvSpPr txBox="1">
            <a:spLocks/>
          </p:cNvSpPr>
          <p:nvPr/>
        </p:nvSpPr>
        <p:spPr>
          <a:xfrm>
            <a:off x="46608" y="1772816"/>
            <a:ext cx="2267744" cy="3096344"/>
          </a:xfrm>
          <a:prstGeom prst="rect">
            <a:avLst/>
          </a:prstGeom>
        </p:spPr>
        <p:txBody>
          <a:bodyPr vert="horz" lIns="91440" tIns="45720" rIns="91440" bIns="45720" rtlCol="0" anchor="ctr">
            <a:noAutofit/>
          </a:bodyPr>
          <a:lstStyle/>
          <a:p>
            <a:pPr lvl="0" algn="ctr">
              <a:spcBef>
                <a:spcPct val="0"/>
              </a:spcBef>
              <a:defRPr/>
            </a:pPr>
            <a:r>
              <a:rPr lang="en-US" sz="2400" b="1" dirty="0">
                <a:solidFill>
                  <a:schemeClr val="tx1">
                    <a:lumMod val="65000"/>
                    <a:lumOff val="35000"/>
                  </a:schemeClr>
                </a:solidFill>
                <a:latin typeface="Times New Roman" pitchFamily="18" charset="0"/>
                <a:cs typeface="Times New Roman" pitchFamily="18" charset="0"/>
              </a:rPr>
              <a:t>Introduction</a:t>
            </a:r>
            <a:endParaRPr lang="ru-RU" sz="2400" b="1" dirty="0">
              <a:solidFill>
                <a:schemeClr val="tx1">
                  <a:lumMod val="65000"/>
                  <a:lumOff val="35000"/>
                </a:schemeClr>
              </a:solidFill>
              <a:latin typeface="Times New Roman" pitchFamily="18" charset="0"/>
              <a:cs typeface="Times New Roman" pitchFamily="18" charset="0"/>
            </a:endParaRPr>
          </a:p>
        </p:txBody>
      </p:sp>
      <p:sp>
        <p:nvSpPr>
          <p:cNvPr id="2" name="TextBox 1"/>
          <p:cNvSpPr txBox="1"/>
          <p:nvPr/>
        </p:nvSpPr>
        <p:spPr>
          <a:xfrm>
            <a:off x="2411760" y="692696"/>
            <a:ext cx="6648380" cy="6109365"/>
          </a:xfrm>
          <a:prstGeom prst="rect">
            <a:avLst/>
          </a:prstGeom>
          <a:noFill/>
        </p:spPr>
        <p:txBody>
          <a:bodyPr wrap="square" rtlCol="0">
            <a:spAutoFit/>
          </a:bodyPr>
          <a:lstStyle/>
          <a:p>
            <a:pPr marL="285750" lvl="0" indent="-285750">
              <a:buFont typeface="Arial" panose="020B0604020202020204" pitchFamily="34" charset="0"/>
              <a:buChar char="•"/>
            </a:pPr>
            <a:r>
              <a:rPr lang="en-US" sz="2300" dirty="0"/>
              <a:t>Aircraft crew training is one of the most important components of civil and cargo aviation development. </a:t>
            </a:r>
          </a:p>
          <a:p>
            <a:pPr marL="285750" lvl="0" indent="-285750">
              <a:buFont typeface="Arial" panose="020B0604020202020204" pitchFamily="34" charset="0"/>
              <a:buChar char="•"/>
            </a:pPr>
            <a:r>
              <a:rPr lang="en-US" sz="2300" dirty="0"/>
              <a:t>This training is a complex process that is multi-stage and detailed. </a:t>
            </a:r>
          </a:p>
          <a:p>
            <a:pPr marL="285750" lvl="0" indent="-285750">
              <a:buFont typeface="Arial" panose="020B0604020202020204" pitchFamily="34" charset="0"/>
              <a:buChar char="•"/>
            </a:pPr>
            <a:r>
              <a:rPr lang="en-US" sz="2300" dirty="0"/>
              <a:t>Pilots are tested using the full flight simulators designed to ensure maximum compliance with current aircraft control processes. </a:t>
            </a:r>
          </a:p>
          <a:p>
            <a:pPr marL="285750" lvl="0" indent="-285750">
              <a:buFont typeface="Arial" panose="020B0604020202020204" pitchFamily="34" charset="0"/>
              <a:buChar char="•"/>
            </a:pPr>
            <a:r>
              <a:rPr lang="en-US" sz="2300" dirty="0"/>
              <a:t>According to the Evidence-Based Training Implementation Guide, each pilot is required to obtain a set of competencies corresponding to a certain grade specified by the pilot training standards. </a:t>
            </a:r>
          </a:p>
          <a:p>
            <a:pPr marL="285750" lvl="0" indent="-285750">
              <a:buFont typeface="Arial" panose="020B0604020202020204" pitchFamily="34" charset="0"/>
              <a:buChar char="•"/>
            </a:pPr>
            <a:r>
              <a:rPr lang="en-US" sz="2300" dirty="0"/>
              <a:t>These competences are defined as “the combinations of knowledge, skills and attitudes required to complete an assignment at a </a:t>
            </a:r>
            <a:r>
              <a:rPr lang="en-US" sz="2300" dirty="0" err="1"/>
              <a:t>rescribed</a:t>
            </a:r>
            <a:r>
              <a:rPr lang="en-US" sz="2300" dirty="0"/>
              <a:t> grade in accordance with established standards ".</a:t>
            </a:r>
            <a:endParaRPr lang="ru-RU" sz="2300" dirty="0"/>
          </a:p>
        </p:txBody>
      </p:sp>
    </p:spTree>
    <p:extLst>
      <p:ext uri="{BB962C8B-B14F-4D97-AF65-F5344CB8AC3E}">
        <p14:creationId xmlns:p14="http://schemas.microsoft.com/office/powerpoint/2010/main" val="2793540991"/>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3</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173" name="Заголовок 1"/>
          <p:cNvSpPr txBox="1">
            <a:spLocks/>
          </p:cNvSpPr>
          <p:nvPr/>
        </p:nvSpPr>
        <p:spPr>
          <a:xfrm>
            <a:off x="179512" y="2996952"/>
            <a:ext cx="2128257" cy="2952328"/>
          </a:xfrm>
          <a:prstGeom prst="rect">
            <a:avLst/>
          </a:prstGeom>
        </p:spPr>
        <p:txBody>
          <a:bodyPr vert="horz" lIns="91440" tIns="45720" rIns="91440" bIns="45720" rtlCol="0" anchor="ctr">
            <a:noAutofit/>
          </a:bodyPr>
          <a:lstStyle/>
          <a:p>
            <a:pPr lvl="0">
              <a:spcBef>
                <a:spcPct val="0"/>
              </a:spcBef>
              <a:defRPr/>
            </a:pPr>
            <a:r>
              <a:rPr lang="en-US" sz="2300" b="1" dirty="0">
                <a:solidFill>
                  <a:schemeClr val="tx1">
                    <a:lumMod val="65000"/>
                    <a:lumOff val="35000"/>
                  </a:schemeClr>
                </a:solidFill>
                <a:latin typeface="Times New Roman" pitchFamily="18" charset="0"/>
                <a:cs typeface="Times New Roman" pitchFamily="18" charset="0"/>
              </a:rPr>
              <a:t>Examples of competencies given in </a:t>
            </a:r>
          </a:p>
          <a:p>
            <a:pPr lvl="0">
              <a:spcBef>
                <a:spcPct val="0"/>
              </a:spcBef>
              <a:defRPr/>
            </a:pPr>
            <a:r>
              <a:rPr lang="en-US" sz="2300" b="1" dirty="0">
                <a:solidFill>
                  <a:schemeClr val="tx1">
                    <a:lumMod val="65000"/>
                    <a:lumOff val="35000"/>
                  </a:schemeClr>
                </a:solidFill>
                <a:latin typeface="Times New Roman" pitchFamily="18" charset="0"/>
                <a:cs typeface="Times New Roman" pitchFamily="18" charset="0"/>
              </a:rPr>
              <a:t>the Evidence-Based Training Implementation Guide </a:t>
            </a:r>
          </a:p>
        </p:txBody>
      </p:sp>
      <p:sp>
        <p:nvSpPr>
          <p:cNvPr id="72" name="Rectangle 3"/>
          <p:cNvSpPr txBox="1">
            <a:spLocks noChangeArrowheads="1"/>
          </p:cNvSpPr>
          <p:nvPr/>
        </p:nvSpPr>
        <p:spPr>
          <a:xfrm>
            <a:off x="2627784" y="3320988"/>
            <a:ext cx="6168056" cy="2988332"/>
          </a:xfrm>
          <a:prstGeom prst="rect">
            <a:avLst/>
          </a:prstGeom>
        </p:spPr>
        <p:txBody>
          <a:bodyPr vert="horz" lIns="91440" tIns="45720" rIns="91440" bIns="45720" rtlCol="0">
            <a:normAutofit/>
          </a:bodyPr>
          <a:lstStyle/>
          <a:p>
            <a:pPr lvl="1">
              <a:lnSpc>
                <a:spcPct val="80000"/>
              </a:lnSpc>
              <a:spcBef>
                <a:spcPts val="1800"/>
              </a:spcBef>
              <a:buFont typeface="Wingdings" pitchFamily="2" charset="2"/>
              <a:buChar char="v"/>
            </a:pPr>
            <a:endParaRPr lang="ru-RU" sz="2800" dirty="0">
              <a:solidFill>
                <a:schemeClr val="tx1">
                  <a:lumMod val="65000"/>
                  <a:lumOff val="3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469878922"/>
              </p:ext>
            </p:extLst>
          </p:nvPr>
        </p:nvGraphicFramePr>
        <p:xfrm>
          <a:off x="2699792" y="216934"/>
          <a:ext cx="6120680" cy="6412230"/>
        </p:xfrm>
        <a:graphic>
          <a:graphicData uri="http://schemas.openxmlformats.org/drawingml/2006/table">
            <a:tbl>
              <a:tblPr firstRow="1" firstCol="1" bandRow="1">
                <a:tableStyleId>{5C22544A-7EE6-4342-B048-85BDC9FD1C3A}</a:tableStyleId>
              </a:tblPr>
              <a:tblGrid>
                <a:gridCol w="1225140">
                  <a:extLst>
                    <a:ext uri="{9D8B030D-6E8A-4147-A177-3AD203B41FA5}">
                      <a16:colId xmlns:a16="http://schemas.microsoft.com/office/drawing/2014/main" val="20000"/>
                    </a:ext>
                  </a:extLst>
                </a:gridCol>
                <a:gridCol w="2581525">
                  <a:extLst>
                    <a:ext uri="{9D8B030D-6E8A-4147-A177-3AD203B41FA5}">
                      <a16:colId xmlns:a16="http://schemas.microsoft.com/office/drawing/2014/main" val="20001"/>
                    </a:ext>
                  </a:extLst>
                </a:gridCol>
                <a:gridCol w="2314015">
                  <a:extLst>
                    <a:ext uri="{9D8B030D-6E8A-4147-A177-3AD203B41FA5}">
                      <a16:colId xmlns:a16="http://schemas.microsoft.com/office/drawing/2014/main" val="20002"/>
                    </a:ext>
                  </a:extLst>
                </a:gridCol>
              </a:tblGrid>
              <a:tr h="136848">
                <a:tc>
                  <a:txBody>
                    <a:bodyPr/>
                    <a:lstStyle/>
                    <a:p>
                      <a:pPr algn="ctr">
                        <a:lnSpc>
                          <a:spcPct val="150000"/>
                        </a:lnSpc>
                        <a:spcAft>
                          <a:spcPts val="0"/>
                        </a:spcAft>
                      </a:pPr>
                      <a:r>
                        <a:rPr lang="en-US" sz="850" dirty="0">
                          <a:effectLst/>
                        </a:rPr>
                        <a:t>Competency</a:t>
                      </a:r>
                      <a:endParaRPr lang="ru-RU" sz="850" dirty="0">
                        <a:effectLst/>
                        <a:latin typeface="Times New Roman"/>
                        <a:ea typeface="Calibri"/>
                        <a:cs typeface="Times New Roman"/>
                      </a:endParaRPr>
                    </a:p>
                  </a:txBody>
                  <a:tcPr marL="24572" marR="24572" marT="0" marB="0"/>
                </a:tc>
                <a:tc>
                  <a:txBody>
                    <a:bodyPr/>
                    <a:lstStyle/>
                    <a:p>
                      <a:pPr algn="ctr">
                        <a:lnSpc>
                          <a:spcPct val="150000"/>
                        </a:lnSpc>
                        <a:spcAft>
                          <a:spcPts val="0"/>
                        </a:spcAft>
                      </a:pPr>
                      <a:r>
                        <a:rPr lang="en-US" sz="850">
                          <a:effectLst/>
                        </a:rPr>
                        <a:t>Competency Description</a:t>
                      </a:r>
                      <a:endParaRPr lang="ru-RU" sz="850">
                        <a:effectLst/>
                        <a:latin typeface="Times New Roman"/>
                        <a:ea typeface="Calibri"/>
                        <a:cs typeface="Times New Roman"/>
                      </a:endParaRPr>
                    </a:p>
                  </a:txBody>
                  <a:tcPr marL="24572" marR="24572" marT="0" marB="0"/>
                </a:tc>
                <a:tc>
                  <a:txBody>
                    <a:bodyPr/>
                    <a:lstStyle/>
                    <a:p>
                      <a:pPr algn="ctr">
                        <a:lnSpc>
                          <a:spcPct val="150000"/>
                        </a:lnSpc>
                        <a:spcAft>
                          <a:spcPts val="0"/>
                        </a:spcAft>
                      </a:pPr>
                      <a:r>
                        <a:rPr lang="en-US" sz="850">
                          <a:effectLst/>
                        </a:rPr>
                        <a:t>Behavioral indicator</a:t>
                      </a:r>
                      <a:endParaRPr lang="ru-RU" sz="850">
                        <a:effectLst/>
                        <a:latin typeface="Times New Roman"/>
                        <a:ea typeface="Calibri"/>
                        <a:cs typeface="Times New Roman"/>
                      </a:endParaRPr>
                    </a:p>
                  </a:txBody>
                  <a:tcPr marL="24572" marR="24572" marT="0" marB="0"/>
                </a:tc>
                <a:extLst>
                  <a:ext uri="{0D108BD9-81ED-4DB2-BD59-A6C34878D82A}">
                    <a16:rowId xmlns:a16="http://schemas.microsoft.com/office/drawing/2014/main" val="10000"/>
                  </a:ext>
                </a:extLst>
              </a:tr>
              <a:tr h="1827057">
                <a:tc>
                  <a:txBody>
                    <a:bodyPr/>
                    <a:lstStyle/>
                    <a:p>
                      <a:pPr algn="l">
                        <a:lnSpc>
                          <a:spcPct val="150000"/>
                        </a:lnSpc>
                        <a:spcAft>
                          <a:spcPts val="0"/>
                        </a:spcAft>
                      </a:pPr>
                      <a:r>
                        <a:rPr lang="en-US" sz="850">
                          <a:effectLst/>
                        </a:rPr>
                        <a:t>Aircraft Flight Path Management, automation</a:t>
                      </a:r>
                      <a:endParaRPr lang="ru-RU" sz="850">
                        <a:effectLst/>
                        <a:latin typeface="Times New Roman"/>
                        <a:ea typeface="Calibri"/>
                        <a:cs typeface="Times New Roman"/>
                      </a:endParaRPr>
                    </a:p>
                  </a:txBody>
                  <a:tcPr marL="24572" marR="24572" marT="0" marB="0"/>
                </a:tc>
                <a:tc>
                  <a:txBody>
                    <a:bodyPr/>
                    <a:lstStyle/>
                    <a:p>
                      <a:pPr algn="just">
                        <a:lnSpc>
                          <a:spcPct val="150000"/>
                        </a:lnSpc>
                        <a:spcAft>
                          <a:spcPts val="0"/>
                        </a:spcAft>
                      </a:pPr>
                      <a:r>
                        <a:rPr lang="en-US" sz="850">
                          <a:effectLst/>
                        </a:rPr>
                        <a:t>Controls the aircraft flight path through automation, including appropriate use of flight management system(s) and guidance</a:t>
                      </a:r>
                      <a:endParaRPr lang="ru-RU" sz="850">
                        <a:effectLst/>
                        <a:latin typeface="Times New Roman"/>
                        <a:ea typeface="Calibri"/>
                        <a:cs typeface="Times New Roman"/>
                      </a:endParaRPr>
                    </a:p>
                  </a:txBody>
                  <a:tcPr marL="24572" marR="24572" marT="0" marB="0"/>
                </a:tc>
                <a:tc>
                  <a:txBody>
                    <a:bodyPr/>
                    <a:lstStyle/>
                    <a:p>
                      <a:pPr algn="just">
                        <a:lnSpc>
                          <a:spcPct val="150000"/>
                        </a:lnSpc>
                        <a:spcAft>
                          <a:spcPts val="0"/>
                        </a:spcAft>
                      </a:pPr>
                      <a:r>
                        <a:rPr lang="en-US" sz="850" dirty="0">
                          <a:effectLst/>
                        </a:rPr>
                        <a:t>Controls the aircraft using automation with accuracy and smoothness as appropriate to the situation. Detects deviations from the desired aircraft trajectory and takes appropriate action. Contains the aircraft within the normal flight envelope. Manages the flight path to achieve optimum operational performance. </a:t>
                      </a:r>
                      <a:endParaRPr lang="ru-RU" sz="850" dirty="0">
                        <a:effectLst/>
                      </a:endParaRPr>
                    </a:p>
                    <a:p>
                      <a:pPr algn="ctr">
                        <a:lnSpc>
                          <a:spcPct val="150000"/>
                        </a:lnSpc>
                        <a:spcAft>
                          <a:spcPts val="0"/>
                        </a:spcAft>
                      </a:pPr>
                      <a:r>
                        <a:rPr lang="en-US" sz="850" dirty="0">
                          <a:effectLst/>
                        </a:rPr>
                        <a:t>…</a:t>
                      </a:r>
                      <a:endParaRPr lang="ru-RU" sz="850" dirty="0">
                        <a:effectLst/>
                      </a:endParaRPr>
                    </a:p>
                    <a:p>
                      <a:pPr algn="just">
                        <a:lnSpc>
                          <a:spcPct val="150000"/>
                        </a:lnSpc>
                        <a:spcAft>
                          <a:spcPts val="0"/>
                        </a:spcAft>
                      </a:pPr>
                      <a:r>
                        <a:rPr lang="en-US" sz="850" dirty="0">
                          <a:effectLst/>
                        </a:rPr>
                        <a:t>Effectively monitors automation, including engagement and automatic mode transitions. </a:t>
                      </a:r>
                      <a:endParaRPr lang="ru-RU" sz="850" dirty="0">
                        <a:effectLst/>
                        <a:latin typeface="Times New Roman"/>
                        <a:ea typeface="Calibri"/>
                        <a:cs typeface="Times New Roman"/>
                      </a:endParaRPr>
                    </a:p>
                  </a:txBody>
                  <a:tcPr marL="24572" marR="24572" marT="0" marB="0"/>
                </a:tc>
                <a:extLst>
                  <a:ext uri="{0D108BD9-81ED-4DB2-BD59-A6C34878D82A}">
                    <a16:rowId xmlns:a16="http://schemas.microsoft.com/office/drawing/2014/main" val="10001"/>
                  </a:ext>
                </a:extLst>
              </a:tr>
              <a:tr h="2088064">
                <a:tc>
                  <a:txBody>
                    <a:bodyPr/>
                    <a:lstStyle/>
                    <a:p>
                      <a:pPr algn="l">
                        <a:lnSpc>
                          <a:spcPct val="150000"/>
                        </a:lnSpc>
                        <a:spcAft>
                          <a:spcPts val="0"/>
                        </a:spcAft>
                        <a:tabLst>
                          <a:tab pos="1243965" algn="l"/>
                        </a:tabLst>
                      </a:pPr>
                      <a:r>
                        <a:rPr lang="en-US" sz="850">
                          <a:effectLst/>
                        </a:rPr>
                        <a:t>Aircraft Flight Path Management, manual control</a:t>
                      </a:r>
                      <a:endParaRPr lang="ru-RU" sz="850">
                        <a:effectLst/>
                        <a:latin typeface="Times New Roman"/>
                        <a:ea typeface="Calibri"/>
                        <a:cs typeface="Times New Roman"/>
                      </a:endParaRPr>
                    </a:p>
                  </a:txBody>
                  <a:tcPr marL="24572" marR="24572" marT="0" marB="0"/>
                </a:tc>
                <a:tc>
                  <a:txBody>
                    <a:bodyPr/>
                    <a:lstStyle/>
                    <a:p>
                      <a:pPr algn="just">
                        <a:lnSpc>
                          <a:spcPct val="150000"/>
                        </a:lnSpc>
                        <a:spcAft>
                          <a:spcPts val="0"/>
                        </a:spcAft>
                      </a:pPr>
                      <a:r>
                        <a:rPr lang="en-US" sz="850">
                          <a:effectLst/>
                        </a:rPr>
                        <a:t>Controls the aircraft flight path through manual flight, including appropriate use of</a:t>
                      </a:r>
                      <a:endParaRPr lang="ru-RU" sz="850">
                        <a:effectLst/>
                      </a:endParaRPr>
                    </a:p>
                    <a:p>
                      <a:pPr algn="just">
                        <a:lnSpc>
                          <a:spcPct val="150000"/>
                        </a:lnSpc>
                        <a:spcAft>
                          <a:spcPts val="0"/>
                        </a:spcAft>
                      </a:pPr>
                      <a:r>
                        <a:rPr lang="en-US" sz="850">
                          <a:effectLst/>
                        </a:rPr>
                        <a:t>flight management system(s) and flight guidance systems.</a:t>
                      </a:r>
                      <a:endParaRPr lang="ru-RU" sz="850">
                        <a:effectLst/>
                        <a:latin typeface="Times New Roman"/>
                        <a:ea typeface="Calibri"/>
                        <a:cs typeface="Times New Roman"/>
                      </a:endParaRPr>
                    </a:p>
                  </a:txBody>
                  <a:tcPr marL="24572" marR="24572" marT="0" marB="0"/>
                </a:tc>
                <a:tc>
                  <a:txBody>
                    <a:bodyPr/>
                    <a:lstStyle/>
                    <a:p>
                      <a:pPr algn="just">
                        <a:lnSpc>
                          <a:spcPct val="150000"/>
                        </a:lnSpc>
                        <a:spcAft>
                          <a:spcPts val="0"/>
                        </a:spcAft>
                      </a:pPr>
                      <a:r>
                        <a:rPr lang="en-US" sz="850">
                          <a:effectLst/>
                        </a:rPr>
                        <a:t>Controls the aircraft manually with accuracy and smoothness as appropriate to the situation. Detects deviations from the desired aircraft trajectory and takes appropriate action. Contains the aircraft within the normal flight envelope.  Controls the aircraft safely using only the relationship between aircraft attitude, speed and thrust. Manages the flight path to achieve optimum operational performance. Maintains the desired flight path during manual flight whilst managing other tasks and distractions…  </a:t>
                      </a:r>
                      <a:endParaRPr lang="ru-RU" sz="850">
                        <a:effectLst/>
                        <a:latin typeface="Times New Roman"/>
                        <a:ea typeface="Calibri"/>
                        <a:cs typeface="Times New Roman"/>
                      </a:endParaRPr>
                    </a:p>
                  </a:txBody>
                  <a:tcPr marL="24572" marR="24572" marT="0" marB="0"/>
                </a:tc>
                <a:extLst>
                  <a:ext uri="{0D108BD9-81ED-4DB2-BD59-A6C34878D82A}">
                    <a16:rowId xmlns:a16="http://schemas.microsoft.com/office/drawing/2014/main" val="10002"/>
                  </a:ext>
                </a:extLst>
              </a:tr>
              <a:tr h="1827057">
                <a:tc>
                  <a:txBody>
                    <a:bodyPr/>
                    <a:lstStyle/>
                    <a:p>
                      <a:pPr algn="l">
                        <a:lnSpc>
                          <a:spcPct val="150000"/>
                        </a:lnSpc>
                        <a:spcAft>
                          <a:spcPts val="0"/>
                        </a:spcAft>
                      </a:pPr>
                      <a:r>
                        <a:rPr lang="en-US" sz="850">
                          <a:effectLst/>
                        </a:rPr>
                        <a:t>Situation Awareness</a:t>
                      </a:r>
                      <a:endParaRPr lang="ru-RU" sz="850">
                        <a:effectLst/>
                        <a:latin typeface="Times New Roman"/>
                        <a:ea typeface="Calibri"/>
                        <a:cs typeface="Times New Roman"/>
                      </a:endParaRPr>
                    </a:p>
                  </a:txBody>
                  <a:tcPr marL="24572" marR="24572" marT="0" marB="0"/>
                </a:tc>
                <a:tc>
                  <a:txBody>
                    <a:bodyPr/>
                    <a:lstStyle/>
                    <a:p>
                      <a:pPr algn="just">
                        <a:lnSpc>
                          <a:spcPct val="150000"/>
                        </a:lnSpc>
                        <a:spcAft>
                          <a:spcPts val="0"/>
                        </a:spcAft>
                      </a:pPr>
                      <a:r>
                        <a:rPr lang="en-US" sz="850">
                          <a:effectLst/>
                        </a:rPr>
                        <a:t>Perceives and comprehends all of the relevant information available and anticipates what could happen that may affect the operation. </a:t>
                      </a:r>
                      <a:endParaRPr lang="ru-RU" sz="850">
                        <a:effectLst/>
                        <a:latin typeface="Times New Roman"/>
                        <a:ea typeface="Calibri"/>
                        <a:cs typeface="Times New Roman"/>
                      </a:endParaRPr>
                    </a:p>
                  </a:txBody>
                  <a:tcPr marL="24572" marR="24572" marT="0" marB="0"/>
                </a:tc>
                <a:tc>
                  <a:txBody>
                    <a:bodyPr/>
                    <a:lstStyle/>
                    <a:p>
                      <a:pPr algn="just">
                        <a:lnSpc>
                          <a:spcPct val="150000"/>
                        </a:lnSpc>
                        <a:spcAft>
                          <a:spcPts val="0"/>
                        </a:spcAft>
                      </a:pPr>
                      <a:r>
                        <a:rPr lang="en-US" sz="850">
                          <a:effectLst/>
                        </a:rPr>
                        <a:t>Identifies and assesses accurately the state of the aircraft and its systems. Identifies and assesses accurately the aircraft‟s vertical and lateral position, and its anticipated flight path. Identifies and assesses accurately the general environment as it may affect the operation. Keeps track of time and fuel. </a:t>
                      </a:r>
                      <a:endParaRPr lang="ru-RU" sz="850">
                        <a:effectLst/>
                      </a:endParaRPr>
                    </a:p>
                    <a:p>
                      <a:pPr algn="ctr">
                        <a:lnSpc>
                          <a:spcPct val="150000"/>
                        </a:lnSpc>
                        <a:spcAft>
                          <a:spcPts val="0"/>
                        </a:spcAft>
                      </a:pPr>
                      <a:r>
                        <a:rPr lang="en-US" sz="850">
                          <a:effectLst/>
                        </a:rPr>
                        <a:t>…</a:t>
                      </a:r>
                      <a:endParaRPr lang="ru-RU" sz="850">
                        <a:effectLst/>
                      </a:endParaRPr>
                    </a:p>
                    <a:p>
                      <a:pPr algn="just">
                        <a:lnSpc>
                          <a:spcPct val="150000"/>
                        </a:lnSpc>
                        <a:spcAft>
                          <a:spcPts val="0"/>
                        </a:spcAft>
                      </a:pPr>
                      <a:r>
                        <a:rPr lang="en-US" sz="850">
                          <a:effectLst/>
                        </a:rPr>
                        <a:t>Recognizes and effectively responds to indications of reduced situation awareness</a:t>
                      </a:r>
                      <a:endParaRPr lang="ru-RU" sz="850">
                        <a:effectLst/>
                        <a:latin typeface="Times New Roman"/>
                        <a:ea typeface="Calibri"/>
                        <a:cs typeface="Times New Roman"/>
                      </a:endParaRPr>
                    </a:p>
                  </a:txBody>
                  <a:tcPr marL="24572" marR="24572" marT="0" marB="0"/>
                </a:tc>
                <a:extLst>
                  <a:ext uri="{0D108BD9-81ED-4DB2-BD59-A6C34878D82A}">
                    <a16:rowId xmlns:a16="http://schemas.microsoft.com/office/drawing/2014/main" val="10003"/>
                  </a:ext>
                </a:extLst>
              </a:tr>
              <a:tr h="130505">
                <a:tc>
                  <a:txBody>
                    <a:bodyPr/>
                    <a:lstStyle/>
                    <a:p>
                      <a:pPr algn="just">
                        <a:lnSpc>
                          <a:spcPct val="150000"/>
                        </a:lnSpc>
                        <a:spcAft>
                          <a:spcPts val="0"/>
                        </a:spcAft>
                      </a:pPr>
                      <a:r>
                        <a:rPr lang="en-US" sz="850">
                          <a:effectLst/>
                        </a:rPr>
                        <a:t>etc.</a:t>
                      </a:r>
                      <a:endParaRPr lang="ru-RU" sz="850">
                        <a:effectLst/>
                        <a:latin typeface="Times New Roman"/>
                        <a:ea typeface="Calibri"/>
                        <a:cs typeface="Times New Roman"/>
                      </a:endParaRPr>
                    </a:p>
                  </a:txBody>
                  <a:tcPr marL="24572" marR="24572" marT="0" marB="0"/>
                </a:tc>
                <a:tc>
                  <a:txBody>
                    <a:bodyPr/>
                    <a:lstStyle/>
                    <a:p>
                      <a:pPr algn="just">
                        <a:lnSpc>
                          <a:spcPct val="150000"/>
                        </a:lnSpc>
                        <a:spcAft>
                          <a:spcPts val="0"/>
                        </a:spcAft>
                      </a:pPr>
                      <a:r>
                        <a:rPr lang="en-US" sz="850">
                          <a:effectLst/>
                        </a:rPr>
                        <a:t>…</a:t>
                      </a:r>
                      <a:endParaRPr lang="ru-RU" sz="850">
                        <a:effectLst/>
                        <a:latin typeface="Times New Roman"/>
                        <a:ea typeface="Calibri"/>
                        <a:cs typeface="Times New Roman"/>
                      </a:endParaRPr>
                    </a:p>
                  </a:txBody>
                  <a:tcPr marL="24572" marR="24572" marT="0" marB="0"/>
                </a:tc>
                <a:tc>
                  <a:txBody>
                    <a:bodyPr/>
                    <a:lstStyle/>
                    <a:p>
                      <a:pPr algn="just">
                        <a:lnSpc>
                          <a:spcPct val="150000"/>
                        </a:lnSpc>
                        <a:spcAft>
                          <a:spcPts val="0"/>
                        </a:spcAft>
                      </a:pPr>
                      <a:r>
                        <a:rPr lang="en-US" sz="850" dirty="0">
                          <a:effectLst/>
                        </a:rPr>
                        <a:t>…</a:t>
                      </a:r>
                      <a:endParaRPr lang="ru-RU" sz="850" dirty="0">
                        <a:effectLst/>
                        <a:latin typeface="Times New Roman"/>
                        <a:ea typeface="Calibri"/>
                        <a:cs typeface="Times New Roman"/>
                      </a:endParaRPr>
                    </a:p>
                  </a:txBody>
                  <a:tcPr marL="24572" marR="24572" marT="0" marB="0"/>
                </a:tc>
                <a:extLst>
                  <a:ext uri="{0D108BD9-81ED-4DB2-BD59-A6C34878D82A}">
                    <a16:rowId xmlns:a16="http://schemas.microsoft.com/office/drawing/2014/main" val="10004"/>
                  </a:ext>
                </a:extLst>
              </a:tr>
            </a:tbl>
          </a:graphicData>
        </a:graphic>
      </p:graphicFrame>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1762079"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10130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1000" fill="hold"/>
                                        <p:tgtEl>
                                          <p:spTgt spid="173"/>
                                        </p:tgtEl>
                                        <p:attrNameLst>
                                          <p:attrName>ppt_x</p:attrName>
                                        </p:attrNameLst>
                                      </p:cBhvr>
                                      <p:tavLst>
                                        <p:tav tm="0">
                                          <p:val>
                                            <p:strVal val="0-#ppt_w/2"/>
                                          </p:val>
                                        </p:tav>
                                        <p:tav tm="100000">
                                          <p:val>
                                            <p:strVal val="#ppt_x"/>
                                          </p:val>
                                        </p:tav>
                                      </p:tavLst>
                                    </p:anim>
                                    <p:anim calcmode="lin" valueType="num">
                                      <p:cBhvr additive="base">
                                        <p:cTn id="8" dur="1000" fill="hold"/>
                                        <p:tgtEl>
                                          <p:spTgt spid="17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nodePh="1">
                                  <p:stCondLst>
                                    <p:cond delay="0"/>
                                  </p:stCondLst>
                                  <p:endCondLst>
                                    <p:cond evt="begin" delay="0">
                                      <p:tn val="10"/>
                                    </p:cond>
                                  </p:end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1000" fill="hold"/>
                                        <p:tgtEl>
                                          <p:spTgt spid="72"/>
                                        </p:tgtEl>
                                        <p:attrNameLst>
                                          <p:attrName>ppt_x</p:attrName>
                                        </p:attrNameLst>
                                      </p:cBhvr>
                                      <p:tavLst>
                                        <p:tav tm="0">
                                          <p:val>
                                            <p:strVal val="1+#ppt_w/2"/>
                                          </p:val>
                                        </p:tav>
                                        <p:tav tm="100000">
                                          <p:val>
                                            <p:strVal val="#ppt_x"/>
                                          </p:val>
                                        </p:tav>
                                      </p:tavLst>
                                    </p:anim>
                                    <p:anim calcmode="lin" valueType="num">
                                      <p:cBhvr additive="base">
                                        <p:cTn id="13"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4</a:t>
            </a:fld>
            <a:endParaRPr lang="ru-RU" dirty="0"/>
          </a:p>
        </p:txBody>
      </p:sp>
      <p:sp>
        <p:nvSpPr>
          <p:cNvPr id="173" name="Заголовок 1"/>
          <p:cNvSpPr txBox="1">
            <a:spLocks/>
          </p:cNvSpPr>
          <p:nvPr/>
        </p:nvSpPr>
        <p:spPr>
          <a:xfrm>
            <a:off x="5755" y="64443"/>
            <a:ext cx="3630141" cy="484237"/>
          </a:xfrm>
          <a:prstGeom prst="rect">
            <a:avLst/>
          </a:prstGeom>
        </p:spPr>
        <p:txBody>
          <a:bodyPr vert="horz" lIns="91440" tIns="45720" rIns="91440" bIns="45720" rtlCol="0" anchor="ctr">
            <a:noAutofit/>
          </a:bodyPr>
          <a:lstStyle/>
          <a:p>
            <a:pPr>
              <a:spcBef>
                <a:spcPct val="0"/>
              </a:spcBef>
              <a:defRPr/>
            </a:pPr>
            <a:r>
              <a:rPr lang="en-US" sz="3200" b="1" dirty="0">
                <a:solidFill>
                  <a:schemeClr val="tx1">
                    <a:lumMod val="65000"/>
                    <a:lumOff val="35000"/>
                  </a:schemeClr>
                </a:solidFill>
                <a:latin typeface="Times New Roman" pitchFamily="18" charset="0"/>
                <a:cs typeface="Times New Roman" pitchFamily="18" charset="0"/>
              </a:rPr>
              <a:t>Testing procedure </a:t>
            </a:r>
          </a:p>
        </p:txBody>
      </p:sp>
      <p:sp>
        <p:nvSpPr>
          <p:cNvPr id="72" name="Rectangle 3"/>
          <p:cNvSpPr txBox="1">
            <a:spLocks noChangeArrowheads="1"/>
          </p:cNvSpPr>
          <p:nvPr/>
        </p:nvSpPr>
        <p:spPr>
          <a:xfrm>
            <a:off x="2627784" y="3320988"/>
            <a:ext cx="6168056" cy="2988332"/>
          </a:xfrm>
          <a:prstGeom prst="rect">
            <a:avLst/>
          </a:prstGeom>
        </p:spPr>
        <p:txBody>
          <a:bodyPr vert="horz" lIns="91440" tIns="45720" rIns="91440" bIns="45720" rtlCol="0">
            <a:normAutofit/>
          </a:bodyPr>
          <a:lstStyle/>
          <a:p>
            <a:pPr lvl="1">
              <a:lnSpc>
                <a:spcPct val="80000"/>
              </a:lnSpc>
              <a:spcBef>
                <a:spcPts val="1800"/>
              </a:spcBef>
              <a:buFont typeface="Wingdings" pitchFamily="2" charset="2"/>
              <a:buChar char="v"/>
            </a:pPr>
            <a:endParaRPr lang="ru-RU" sz="2800" dirty="0">
              <a:solidFill>
                <a:schemeClr val="tx1">
                  <a:lumMod val="65000"/>
                  <a:lumOff val="3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6"/>
            <a:ext cx="9143999" cy="5671456"/>
          </a:xfrm>
          <a:prstGeom prst="rect">
            <a:avLst/>
          </a:prstGeom>
        </p:spPr>
      </p:pic>
    </p:spTree>
    <p:extLst>
      <p:ext uri="{BB962C8B-B14F-4D97-AF65-F5344CB8AC3E}">
        <p14:creationId xmlns:p14="http://schemas.microsoft.com/office/powerpoint/2010/main" val="28000931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1000" fill="hold"/>
                                        <p:tgtEl>
                                          <p:spTgt spid="173"/>
                                        </p:tgtEl>
                                        <p:attrNameLst>
                                          <p:attrName>ppt_x</p:attrName>
                                        </p:attrNameLst>
                                      </p:cBhvr>
                                      <p:tavLst>
                                        <p:tav tm="0">
                                          <p:val>
                                            <p:strVal val="0-#ppt_w/2"/>
                                          </p:val>
                                        </p:tav>
                                        <p:tav tm="100000">
                                          <p:val>
                                            <p:strVal val="#ppt_x"/>
                                          </p:val>
                                        </p:tav>
                                      </p:tavLst>
                                    </p:anim>
                                    <p:anim calcmode="lin" valueType="num">
                                      <p:cBhvr additive="base">
                                        <p:cTn id="8" dur="1000" fill="hold"/>
                                        <p:tgtEl>
                                          <p:spTgt spid="17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nodePh="1">
                                  <p:stCondLst>
                                    <p:cond delay="0"/>
                                  </p:stCondLst>
                                  <p:endCondLst>
                                    <p:cond evt="begin" delay="0">
                                      <p:tn val="10"/>
                                    </p:cond>
                                  </p:end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1000" fill="hold"/>
                                        <p:tgtEl>
                                          <p:spTgt spid="72"/>
                                        </p:tgtEl>
                                        <p:attrNameLst>
                                          <p:attrName>ppt_x</p:attrName>
                                        </p:attrNameLst>
                                      </p:cBhvr>
                                      <p:tavLst>
                                        <p:tav tm="0">
                                          <p:val>
                                            <p:strVal val="1+#ppt_w/2"/>
                                          </p:val>
                                        </p:tav>
                                        <p:tav tm="100000">
                                          <p:val>
                                            <p:strVal val="#ppt_x"/>
                                          </p:val>
                                        </p:tav>
                                      </p:tavLst>
                                    </p:anim>
                                    <p:anim calcmode="lin" valueType="num">
                                      <p:cBhvr additive="base">
                                        <p:cTn id="13"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83768" y="116632"/>
            <a:ext cx="6516216" cy="432048"/>
          </a:xfrm>
          <a:prstGeom prst="rect">
            <a:avLst/>
          </a:prstGeom>
        </p:spPr>
        <p:txBody>
          <a:bodyPr vert="horz" lIns="91440" tIns="45720" rIns="91440" bIns="45720" rtlCol="0" anchor="ctr">
            <a:noAutofit/>
          </a:bodyPr>
          <a:lstStyle/>
          <a:p>
            <a:pPr lvl="0">
              <a:spcBef>
                <a:spcPct val="0"/>
              </a:spcBef>
            </a:pPr>
            <a:r>
              <a:rPr lang="en-US" sz="2800" b="1" dirty="0">
                <a:solidFill>
                  <a:schemeClr val="tx1">
                    <a:lumMod val="65000"/>
                    <a:lumOff val="35000"/>
                  </a:schemeClr>
                </a:solidFill>
                <a:latin typeface="Times New Roman" pitchFamily="18" charset="0"/>
                <a:cs typeface="Times New Roman" pitchFamily="18" charset="0"/>
              </a:rPr>
              <a:t>Testing procedure</a:t>
            </a:r>
            <a:endParaRPr kumimoji="0" lang="ru-RU" sz="28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5</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173" name="Заголовок 1"/>
          <p:cNvSpPr txBox="1">
            <a:spLocks/>
          </p:cNvSpPr>
          <p:nvPr/>
        </p:nvSpPr>
        <p:spPr>
          <a:xfrm>
            <a:off x="179512" y="1772816"/>
            <a:ext cx="2016224" cy="3096344"/>
          </a:xfrm>
          <a:prstGeom prst="rect">
            <a:avLst/>
          </a:prstGeom>
        </p:spPr>
        <p:txBody>
          <a:bodyPr vert="horz" lIns="91440" tIns="45720" rIns="91440" bIns="45720" rtlCol="0" anchor="ctr">
            <a:noAutofit/>
          </a:bodyPr>
          <a:lstStyle/>
          <a:p>
            <a:pPr lvl="0">
              <a:spcBef>
                <a:spcPct val="0"/>
              </a:spcBef>
            </a:pPr>
            <a:r>
              <a:rPr lang="en-US" sz="2400" b="1" dirty="0">
                <a:solidFill>
                  <a:schemeClr val="tx1">
                    <a:lumMod val="65000"/>
                    <a:lumOff val="35000"/>
                  </a:schemeClr>
                </a:solidFill>
                <a:latin typeface="Times New Roman" pitchFamily="18" charset="0"/>
                <a:cs typeface="Times New Roman" pitchFamily="18" charset="0"/>
              </a:rPr>
              <a:t>Problem formalization</a:t>
            </a:r>
            <a:endParaRPr lang="ru-RU" sz="2400" b="1" dirty="0">
              <a:solidFill>
                <a:schemeClr val="tx1">
                  <a:lumMod val="65000"/>
                  <a:lumOff val="35000"/>
                </a:schemeClr>
              </a:solidFill>
              <a:latin typeface="Times New Roman" pitchFamily="18" charset="0"/>
              <a:cs typeface="Times New Roman" pitchFamily="18" charset="0"/>
            </a:endParaRPr>
          </a:p>
        </p:txBody>
      </p:sp>
      <p:sp>
        <p:nvSpPr>
          <p:cNvPr id="2" name="TextBox 1"/>
          <p:cNvSpPr txBox="1"/>
          <p:nvPr/>
        </p:nvSpPr>
        <p:spPr>
          <a:xfrm>
            <a:off x="2460124" y="620688"/>
            <a:ext cx="6648380" cy="6047809"/>
          </a:xfrm>
          <a:prstGeom prst="rect">
            <a:avLst/>
          </a:prstGeom>
          <a:noFill/>
        </p:spPr>
        <p:txBody>
          <a:bodyPr wrap="square" rtlCol="0">
            <a:spAutoFit/>
          </a:bodyPr>
          <a:lstStyle/>
          <a:p>
            <a:pPr marL="285750" lvl="0" indent="-285750">
              <a:buFont typeface="Arial" panose="020B0604020202020204" pitchFamily="34" charset="0"/>
              <a:buChar char="•"/>
            </a:pPr>
            <a:r>
              <a:rPr lang="en-US" sz="2150" dirty="0"/>
              <a:t>Depending on the initial set of competencies, pilots are provided with sets of maneuvers of varying difficulty, in accordance with a relevant set of competencies  </a:t>
            </a:r>
          </a:p>
          <a:p>
            <a:pPr marL="285750" lvl="0" indent="-285750">
              <a:buFont typeface="Arial" panose="020B0604020202020204" pitchFamily="34" charset="0"/>
              <a:buChar char="•"/>
            </a:pPr>
            <a:r>
              <a:rPr lang="en-US" sz="2150" dirty="0"/>
              <a:t>Possession of a set of competencies allows the pilot to make quick decisions in emergency situations as well as to implement correctly typical complex tasks  </a:t>
            </a:r>
          </a:p>
          <a:p>
            <a:pPr marL="285750" lvl="0" indent="-285750">
              <a:buFont typeface="Arial" panose="020B0604020202020204" pitchFamily="34" charset="0"/>
              <a:buChar char="•"/>
            </a:pPr>
            <a:r>
              <a:rPr lang="en-US" sz="2150" dirty="0"/>
              <a:t>The proposed training concept is described further. </a:t>
            </a:r>
          </a:p>
          <a:p>
            <a:pPr marL="285750" indent="-285750">
              <a:buFont typeface="Arial" panose="020B0604020202020204" pitchFamily="34" charset="0"/>
              <a:buChar char="•"/>
            </a:pPr>
            <a:r>
              <a:rPr lang="en-US" sz="2150" i="1" dirty="0"/>
              <a:t>Substantial grades</a:t>
            </a:r>
            <a:r>
              <a:rPr lang="en-US" sz="2150" dirty="0"/>
              <a:t> of training process correspond to flight</a:t>
            </a:r>
            <a:r>
              <a:rPr lang="en-US" sz="2150" b="1" i="1" dirty="0"/>
              <a:t> maneuvers</a:t>
            </a:r>
            <a:r>
              <a:rPr lang="en-US" sz="2150" dirty="0"/>
              <a:t> of relevant </a:t>
            </a:r>
            <a:r>
              <a:rPr lang="en-US" sz="2150" b="1" i="1" dirty="0"/>
              <a:t>difficulties</a:t>
            </a:r>
            <a:r>
              <a:rPr lang="en-US" sz="2150" dirty="0"/>
              <a:t>, which are ordered by the given </a:t>
            </a:r>
            <a:r>
              <a:rPr lang="en-US" sz="2150" b="1" i="1" dirty="0"/>
              <a:t>flight phases</a:t>
            </a:r>
            <a:r>
              <a:rPr lang="en-US" sz="2150" dirty="0"/>
              <a:t> and defined by the training manuals </a:t>
            </a:r>
          </a:p>
          <a:p>
            <a:pPr marL="285750" indent="-285750">
              <a:buFont typeface="Arial" panose="020B0604020202020204" pitchFamily="34" charset="0"/>
              <a:buChar char="•"/>
            </a:pPr>
            <a:r>
              <a:rPr lang="en-US" sz="2150" dirty="0"/>
              <a:t>Each </a:t>
            </a:r>
            <a:r>
              <a:rPr lang="en-US" sz="2150" b="1" i="1" dirty="0"/>
              <a:t>maneuver</a:t>
            </a:r>
            <a:r>
              <a:rPr lang="en-US" sz="2150" dirty="0"/>
              <a:t>, if it is included at the training schedule under consideration, has to be represented by a </a:t>
            </a:r>
            <a:r>
              <a:rPr lang="en-US" sz="2150" b="1" i="1" dirty="0"/>
              <a:t>training</a:t>
            </a:r>
            <a:r>
              <a:rPr lang="en-US" sz="2150" dirty="0"/>
              <a:t> </a:t>
            </a:r>
            <a:r>
              <a:rPr lang="en-US" sz="2150" b="1" i="1" dirty="0"/>
              <a:t>process status</a:t>
            </a:r>
            <a:r>
              <a:rPr lang="en-US" sz="2150" dirty="0"/>
              <a:t> </a:t>
            </a:r>
          </a:p>
          <a:p>
            <a:pPr marL="285750" indent="-285750">
              <a:buFont typeface="Arial" panose="020B0604020202020204" pitchFamily="34" charset="0"/>
              <a:buChar char="•"/>
            </a:pPr>
            <a:r>
              <a:rPr lang="en-US" sz="2150" dirty="0"/>
              <a:t>Determined by the implementation of </a:t>
            </a:r>
            <a:r>
              <a:rPr lang="en-US" sz="2150" b="1" i="1" dirty="0"/>
              <a:t>the</a:t>
            </a:r>
            <a:r>
              <a:rPr lang="en-US" sz="2150" i="1" dirty="0"/>
              <a:t> </a:t>
            </a:r>
            <a:r>
              <a:rPr lang="en-US" sz="2150" b="1" i="1" dirty="0"/>
              <a:t>maneuvers</a:t>
            </a:r>
            <a:r>
              <a:rPr lang="en-US" sz="2150" dirty="0"/>
              <a:t> in question are </a:t>
            </a:r>
            <a:r>
              <a:rPr lang="en-US" sz="2150" b="1" i="1" dirty="0"/>
              <a:t>attainment grades</a:t>
            </a:r>
            <a:r>
              <a:rPr lang="en-US" sz="2150" dirty="0"/>
              <a:t> </a:t>
            </a:r>
          </a:p>
          <a:p>
            <a:pPr marL="285750" indent="-285750">
              <a:buFont typeface="Arial" panose="020B0604020202020204" pitchFamily="34" charset="0"/>
              <a:buChar char="•"/>
            </a:pPr>
            <a:r>
              <a:rPr lang="en-US" sz="2150" dirty="0"/>
              <a:t>The one-to-one correspondence between </a:t>
            </a:r>
            <a:r>
              <a:rPr lang="en-US" sz="2150" b="1" i="1" dirty="0"/>
              <a:t>attainment</a:t>
            </a:r>
            <a:r>
              <a:rPr lang="en-US" sz="2150" dirty="0"/>
              <a:t> and </a:t>
            </a:r>
            <a:r>
              <a:rPr lang="en-US" sz="2150" b="1" i="1" dirty="0"/>
              <a:t>maneuver</a:t>
            </a:r>
            <a:r>
              <a:rPr lang="en-US" sz="2150" dirty="0"/>
              <a:t> </a:t>
            </a:r>
            <a:r>
              <a:rPr lang="en-US" sz="2150" b="1" i="1" dirty="0"/>
              <a:t>difficulty grades</a:t>
            </a:r>
            <a:r>
              <a:rPr lang="en-US" sz="2150" dirty="0"/>
              <a:t> is assumed. </a:t>
            </a:r>
            <a:endParaRPr lang="ru-RU" sz="2150" dirty="0"/>
          </a:p>
        </p:txBody>
      </p:sp>
    </p:spTree>
    <p:extLst>
      <p:ext uri="{BB962C8B-B14F-4D97-AF65-F5344CB8AC3E}">
        <p14:creationId xmlns:p14="http://schemas.microsoft.com/office/powerpoint/2010/main" val="382103178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83768" y="116632"/>
            <a:ext cx="6516216" cy="936104"/>
          </a:xfrm>
          <a:prstGeom prst="rect">
            <a:avLst/>
          </a:prstGeom>
        </p:spPr>
        <p:txBody>
          <a:bodyPr vert="horz" lIns="91440" tIns="45720" rIns="91440" bIns="45720" rtlCol="0" anchor="ctr">
            <a:noAutofit/>
          </a:bodyPr>
          <a:lstStyle/>
          <a:p>
            <a:pPr lvl="0">
              <a:spcBef>
                <a:spcPct val="0"/>
              </a:spcBef>
            </a:pPr>
            <a:r>
              <a:rPr lang="en-US" sz="3200" b="1" dirty="0">
                <a:solidFill>
                  <a:schemeClr val="tx1">
                    <a:lumMod val="65000"/>
                    <a:lumOff val="35000"/>
                  </a:schemeClr>
                </a:solidFill>
                <a:latin typeface="Times New Roman" pitchFamily="18" charset="0"/>
                <a:cs typeface="Times New Roman" pitchFamily="18" charset="0"/>
              </a:rPr>
              <a:t>Flight phases defined by the training manuals: examples</a:t>
            </a:r>
            <a:endParaRPr kumimoji="0" lang="ru-RU" sz="32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6</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173" name="Заголовок 1"/>
          <p:cNvSpPr txBox="1">
            <a:spLocks/>
          </p:cNvSpPr>
          <p:nvPr/>
        </p:nvSpPr>
        <p:spPr>
          <a:xfrm>
            <a:off x="204912" y="2780928"/>
            <a:ext cx="2062832" cy="3096344"/>
          </a:xfrm>
          <a:prstGeom prst="rect">
            <a:avLst/>
          </a:prstGeom>
        </p:spPr>
        <p:txBody>
          <a:bodyPr vert="horz" lIns="91440" tIns="45720" rIns="91440" bIns="45720" rtlCol="0" anchor="ctr">
            <a:noAutofit/>
          </a:bodyPr>
          <a:lstStyle/>
          <a:p>
            <a:pPr lvl="0" algn="ctr">
              <a:spcBef>
                <a:spcPct val="0"/>
              </a:spcBef>
              <a:defRPr/>
            </a:pPr>
            <a:r>
              <a:rPr lang="en-US" sz="2000" b="1" dirty="0">
                <a:solidFill>
                  <a:schemeClr val="tx1">
                    <a:lumMod val="65000"/>
                    <a:lumOff val="35000"/>
                  </a:schemeClr>
                </a:solidFill>
                <a:latin typeface="Times New Roman" pitchFamily="18" charset="0"/>
                <a:cs typeface="Times New Roman" pitchFamily="18" charset="0"/>
              </a:rPr>
              <a:t>Model in terms of the Evidence-Based Training Guide </a:t>
            </a:r>
            <a:endParaRPr lang="ru-RU" sz="2000" b="1" dirty="0">
              <a:solidFill>
                <a:schemeClr val="tx1">
                  <a:lumMod val="65000"/>
                  <a:lumOff val="35000"/>
                </a:schemeClr>
              </a:solidFill>
              <a:latin typeface="Times New Roman" pitchFamily="18" charset="0"/>
              <a:cs typeface="Times New Roman" pitchFamily="18" charset="0"/>
            </a:endParaRPr>
          </a:p>
        </p:txBody>
      </p:sp>
      <p:sp>
        <p:nvSpPr>
          <p:cNvPr id="2" name="TextBox 1"/>
          <p:cNvSpPr txBox="1"/>
          <p:nvPr/>
        </p:nvSpPr>
        <p:spPr>
          <a:xfrm>
            <a:off x="2460124" y="1602953"/>
            <a:ext cx="6516216" cy="3770263"/>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Flight planning, pre-flight, engine start and taxi-out Taxi-in, engine shut-down, </a:t>
            </a:r>
            <a:r>
              <a:rPr lang="en-US" sz="2400" dirty="0" err="1"/>
              <a:t>postflight</a:t>
            </a:r>
            <a:r>
              <a:rPr lang="en-US" sz="2400" dirty="0"/>
              <a:t> and flight closing; </a:t>
            </a:r>
            <a:endParaRPr lang="ru-RU" sz="2400" dirty="0"/>
          </a:p>
          <a:p>
            <a:pPr marL="342900" lvl="0" indent="-342900">
              <a:buFont typeface="Arial" panose="020B0604020202020204" pitchFamily="34" charset="0"/>
              <a:buChar char="•"/>
            </a:pPr>
            <a:r>
              <a:rPr lang="en-US" sz="2400" dirty="0"/>
              <a:t>Take-off; </a:t>
            </a:r>
            <a:endParaRPr lang="ru-RU" sz="2400" dirty="0"/>
          </a:p>
          <a:p>
            <a:pPr marL="342900" lvl="0" indent="-342900">
              <a:buFont typeface="Arial" panose="020B0604020202020204" pitchFamily="34" charset="0"/>
              <a:buChar char="•"/>
            </a:pPr>
            <a:r>
              <a:rPr lang="en-US" sz="2400" dirty="0"/>
              <a:t>Climb; </a:t>
            </a:r>
            <a:endParaRPr lang="ru-RU" sz="2400" dirty="0"/>
          </a:p>
          <a:p>
            <a:pPr marL="342900" lvl="0" indent="-342900">
              <a:buFont typeface="Arial" panose="020B0604020202020204" pitchFamily="34" charset="0"/>
              <a:buChar char="•"/>
            </a:pPr>
            <a:r>
              <a:rPr lang="en-US" sz="2400" dirty="0"/>
              <a:t>Cruise; </a:t>
            </a:r>
            <a:endParaRPr lang="ru-RU" sz="2400" dirty="0"/>
          </a:p>
          <a:p>
            <a:pPr marL="342900" lvl="0" indent="-342900">
              <a:buFont typeface="Arial" panose="020B0604020202020204" pitchFamily="34" charset="0"/>
              <a:buChar char="•"/>
            </a:pPr>
            <a:r>
              <a:rPr lang="en-US" sz="2400" dirty="0"/>
              <a:t>Descent; </a:t>
            </a:r>
            <a:endParaRPr lang="ru-RU" sz="2400" dirty="0"/>
          </a:p>
          <a:p>
            <a:pPr marL="342900" lvl="0" indent="-342900">
              <a:buFont typeface="Arial" panose="020B0604020202020204" pitchFamily="34" charset="0"/>
              <a:buChar char="•"/>
            </a:pPr>
            <a:r>
              <a:rPr lang="en-US" sz="2400" dirty="0"/>
              <a:t>Approach; </a:t>
            </a:r>
            <a:endParaRPr lang="ru-RU" sz="2400" dirty="0"/>
          </a:p>
          <a:p>
            <a:pPr marL="342900" lvl="0" indent="-342900">
              <a:buFont typeface="Arial" panose="020B0604020202020204" pitchFamily="34" charset="0"/>
              <a:buChar char="•"/>
            </a:pPr>
            <a:r>
              <a:rPr lang="en-US" sz="2400" dirty="0"/>
              <a:t>Landing. </a:t>
            </a:r>
            <a:endParaRPr lang="ru-RU" sz="2400" dirty="0"/>
          </a:p>
          <a:p>
            <a:pPr lvl="0"/>
            <a:endParaRPr lang="ru-RU" sz="23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36711"/>
            <a:ext cx="1762079"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59001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83768" y="116632"/>
            <a:ext cx="6516216" cy="1224136"/>
          </a:xfrm>
          <a:prstGeom prst="rect">
            <a:avLst/>
          </a:prstGeom>
        </p:spPr>
        <p:txBody>
          <a:bodyPr vert="horz" lIns="91440" tIns="45720" rIns="91440" bIns="45720" rtlCol="0" anchor="ctr">
            <a:noAutofit/>
          </a:bodyPr>
          <a:lstStyle/>
          <a:p>
            <a:pPr lvl="0">
              <a:spcBef>
                <a:spcPct val="0"/>
              </a:spcBef>
            </a:pPr>
            <a:r>
              <a:rPr lang="en-US" sz="3200" b="1" dirty="0">
                <a:solidFill>
                  <a:schemeClr val="tx1">
                    <a:lumMod val="65000"/>
                    <a:lumOff val="35000"/>
                  </a:schemeClr>
                </a:solidFill>
                <a:latin typeface="Times New Roman" pitchFamily="18" charset="0"/>
                <a:cs typeface="Times New Roman" pitchFamily="18" charset="0"/>
              </a:rPr>
              <a:t>Each maneuver has to be represented by a training process status: examples </a:t>
            </a:r>
            <a:endParaRPr kumimoji="0" lang="ru-RU" sz="32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7</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2" name="TextBox 1"/>
          <p:cNvSpPr txBox="1"/>
          <p:nvPr/>
        </p:nvSpPr>
        <p:spPr>
          <a:xfrm>
            <a:off x="2460124" y="2062296"/>
            <a:ext cx="6516216" cy="2446824"/>
          </a:xfrm>
          <a:prstGeom prst="rect">
            <a:avLst/>
          </a:prstGeom>
          <a:noFill/>
        </p:spPr>
        <p:txBody>
          <a:bodyPr wrap="square" rtlCol="0">
            <a:spAutoFit/>
          </a:bodyPr>
          <a:lstStyle/>
          <a:p>
            <a:pPr marL="342900" lvl="0" indent="-342900">
              <a:buFont typeface="Arial" panose="020B0604020202020204" pitchFamily="34" charset="0"/>
              <a:buChar char="•"/>
            </a:pPr>
            <a:r>
              <a:rPr lang="en-US" sz="2600" dirty="0"/>
              <a:t>High altitude upset, </a:t>
            </a:r>
            <a:endParaRPr lang="ru-RU" sz="2600" dirty="0"/>
          </a:p>
          <a:p>
            <a:pPr marL="342900" lvl="0" indent="-342900">
              <a:buFont typeface="Arial" panose="020B0604020202020204" pitchFamily="34" charset="0"/>
              <a:buChar char="•"/>
            </a:pPr>
            <a:r>
              <a:rPr lang="en-US" sz="2600" dirty="0"/>
              <a:t>Go-around, </a:t>
            </a:r>
            <a:endParaRPr lang="ru-RU" sz="2600" dirty="0"/>
          </a:p>
          <a:p>
            <a:pPr marL="342900" lvl="0" indent="-342900">
              <a:buFont typeface="Arial" panose="020B0604020202020204" pitchFamily="34" charset="0"/>
              <a:buChar char="•"/>
            </a:pPr>
            <a:r>
              <a:rPr lang="en-US" sz="2600" dirty="0"/>
              <a:t>Type burst/deflation above 100 </a:t>
            </a:r>
            <a:r>
              <a:rPr lang="en-US" sz="2600" dirty="0" err="1"/>
              <a:t>kt</a:t>
            </a:r>
            <a:r>
              <a:rPr lang="en-US" sz="2600" dirty="0"/>
              <a:t>, fuel leak, </a:t>
            </a:r>
            <a:endParaRPr lang="ru-RU" sz="2600" dirty="0"/>
          </a:p>
          <a:p>
            <a:pPr marL="342900" lvl="0" indent="-342900">
              <a:buFont typeface="Arial" panose="020B0604020202020204" pitchFamily="34" charset="0"/>
              <a:buChar char="•"/>
            </a:pPr>
            <a:r>
              <a:rPr lang="en-US" sz="2600" dirty="0"/>
              <a:t>Rejected takeoff high speed, </a:t>
            </a:r>
            <a:endParaRPr lang="ru-RU" sz="2600" dirty="0"/>
          </a:p>
          <a:p>
            <a:pPr marL="342900" lvl="0" indent="-342900">
              <a:buFont typeface="Arial" panose="020B0604020202020204" pitchFamily="34" charset="0"/>
              <a:buChar char="•"/>
            </a:pPr>
            <a:r>
              <a:rPr lang="en-US" sz="2600" dirty="0"/>
              <a:t>Failure of critical engine, etc. </a:t>
            </a:r>
            <a:endParaRPr lang="ru-RU" sz="2600" dirty="0"/>
          </a:p>
          <a:p>
            <a:pPr lvl="0"/>
            <a:endParaRPr lang="ru-RU" sz="2300"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36711"/>
            <a:ext cx="1762079"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204912" y="2780928"/>
            <a:ext cx="2062832" cy="3096344"/>
          </a:xfrm>
          <a:prstGeom prst="rect">
            <a:avLst/>
          </a:prstGeom>
        </p:spPr>
        <p:txBody>
          <a:bodyPr vert="horz" lIns="91440" tIns="45720" rIns="91440" bIns="45720" rtlCol="0" anchor="ctr">
            <a:noAutofit/>
          </a:bodyPr>
          <a:lstStyle/>
          <a:p>
            <a:pPr lvl="0" algn="ctr">
              <a:spcBef>
                <a:spcPct val="0"/>
              </a:spcBef>
              <a:defRPr/>
            </a:pPr>
            <a:r>
              <a:rPr lang="en-US" sz="2000" b="1" dirty="0">
                <a:solidFill>
                  <a:schemeClr val="tx1">
                    <a:lumMod val="65000"/>
                    <a:lumOff val="35000"/>
                  </a:schemeClr>
                </a:solidFill>
                <a:latin typeface="Times New Roman" pitchFamily="18" charset="0"/>
                <a:cs typeface="Times New Roman" pitchFamily="18" charset="0"/>
              </a:rPr>
              <a:t>Model in terms of the Evidence-Based Training Guide </a:t>
            </a:r>
            <a:endParaRPr lang="ru-RU" sz="2000" b="1" dirty="0">
              <a:solidFill>
                <a:schemeClr val="tx1">
                  <a:lumMod val="65000"/>
                  <a:lumOff val="3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4333938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48272" y="44624"/>
            <a:ext cx="6516216" cy="1512168"/>
          </a:xfrm>
          <a:prstGeom prst="rect">
            <a:avLst/>
          </a:prstGeom>
        </p:spPr>
        <p:txBody>
          <a:bodyPr vert="horz" lIns="91440" tIns="45720" rIns="91440" bIns="45720" rtlCol="0" anchor="ctr">
            <a:noAutofit/>
          </a:bodyPr>
          <a:lstStyle/>
          <a:p>
            <a:pPr lvl="0">
              <a:spcBef>
                <a:spcPct val="0"/>
              </a:spcBef>
            </a:pPr>
            <a:r>
              <a:rPr lang="en-US" sz="3200" b="1" dirty="0">
                <a:solidFill>
                  <a:schemeClr val="tx1">
                    <a:lumMod val="65000"/>
                    <a:lumOff val="35000"/>
                  </a:schemeClr>
                </a:solidFill>
                <a:latin typeface="Times New Roman" pitchFamily="18" charset="0"/>
                <a:cs typeface="Times New Roman" pitchFamily="18" charset="0"/>
              </a:rPr>
              <a:t>Determined by the implementation of the maneuvers are attainment grades: examples </a:t>
            </a:r>
            <a:endParaRPr kumimoji="0" lang="ru-RU" sz="32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8</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2" name="TextBox 1"/>
          <p:cNvSpPr txBox="1"/>
          <p:nvPr/>
        </p:nvSpPr>
        <p:spPr>
          <a:xfrm>
            <a:off x="2427001" y="2194118"/>
            <a:ext cx="6516216" cy="1738938"/>
          </a:xfrm>
          <a:prstGeom prst="rect">
            <a:avLst/>
          </a:prstGeom>
          <a:noFill/>
        </p:spPr>
        <p:txBody>
          <a:bodyPr wrap="square" rtlCol="0">
            <a:spAutoFit/>
          </a:bodyPr>
          <a:lstStyle/>
          <a:p>
            <a:pPr marL="342900" lvl="0" indent="-342900">
              <a:buFont typeface="Arial" panose="020B0604020202020204" pitchFamily="34" charset="0"/>
              <a:buChar char="•"/>
            </a:pPr>
            <a:r>
              <a:rPr lang="en-US" sz="2800" dirty="0"/>
              <a:t>Can be admitted to flights, </a:t>
            </a:r>
            <a:endParaRPr lang="ru-RU" sz="2800" dirty="0"/>
          </a:p>
          <a:p>
            <a:pPr marL="342900" lvl="0" indent="-342900">
              <a:buFont typeface="Arial" panose="020B0604020202020204" pitchFamily="34" charset="0"/>
              <a:buChar char="•"/>
            </a:pPr>
            <a:r>
              <a:rPr lang="en-US" sz="2800" dirty="0"/>
              <a:t>Can be conditionally admitted to flights, </a:t>
            </a:r>
            <a:endParaRPr lang="ru-RU" sz="2800" dirty="0"/>
          </a:p>
          <a:p>
            <a:pPr marL="342900" lvl="0" indent="-342900">
              <a:buFont typeface="Arial" panose="020B0604020202020204" pitchFamily="34" charset="0"/>
              <a:buChar char="•"/>
            </a:pPr>
            <a:r>
              <a:rPr lang="en-US" sz="2800" dirty="0"/>
              <a:t>Cannot be admitted to flights. </a:t>
            </a:r>
            <a:endParaRPr lang="ru-RU" sz="2800" dirty="0"/>
          </a:p>
          <a:p>
            <a:pPr lvl="0"/>
            <a:endParaRPr lang="ru-RU" sz="2300"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36711"/>
            <a:ext cx="1762079"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204912" y="2780928"/>
            <a:ext cx="2062832" cy="3096344"/>
          </a:xfrm>
          <a:prstGeom prst="rect">
            <a:avLst/>
          </a:prstGeom>
        </p:spPr>
        <p:txBody>
          <a:bodyPr vert="horz" lIns="91440" tIns="45720" rIns="91440" bIns="45720" rtlCol="0" anchor="ctr">
            <a:noAutofit/>
          </a:bodyPr>
          <a:lstStyle/>
          <a:p>
            <a:pPr lvl="0" algn="ctr">
              <a:spcBef>
                <a:spcPct val="0"/>
              </a:spcBef>
              <a:defRPr/>
            </a:pPr>
            <a:r>
              <a:rPr lang="en-US" sz="2000" b="1" dirty="0">
                <a:solidFill>
                  <a:schemeClr val="tx1">
                    <a:lumMod val="65000"/>
                    <a:lumOff val="35000"/>
                  </a:schemeClr>
                </a:solidFill>
                <a:latin typeface="Times New Roman" pitchFamily="18" charset="0"/>
                <a:cs typeface="Times New Roman" pitchFamily="18" charset="0"/>
              </a:rPr>
              <a:t>Model in terms of the Evidence-Based Training Guide </a:t>
            </a:r>
            <a:endParaRPr lang="ru-RU" sz="2000" b="1" dirty="0">
              <a:solidFill>
                <a:schemeClr val="tx1">
                  <a:lumMod val="65000"/>
                  <a:lumOff val="3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51104759"/>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83768" y="116632"/>
            <a:ext cx="6516216" cy="936104"/>
          </a:xfrm>
          <a:prstGeom prst="rect">
            <a:avLst/>
          </a:prstGeom>
        </p:spPr>
        <p:txBody>
          <a:bodyPr vert="horz" lIns="91440" tIns="45720" rIns="91440" bIns="45720" rtlCol="0" anchor="ctr">
            <a:noAutofit/>
          </a:bodyPr>
          <a:lstStyle/>
          <a:p>
            <a:pPr lvl="0">
              <a:spcBef>
                <a:spcPct val="0"/>
              </a:spcBef>
            </a:pPr>
            <a:r>
              <a:rPr lang="en-US" sz="3200" b="1" dirty="0">
                <a:solidFill>
                  <a:schemeClr val="tx1">
                    <a:lumMod val="65000"/>
                    <a:lumOff val="35000"/>
                  </a:schemeClr>
                </a:solidFill>
                <a:latin typeface="Times New Roman" pitchFamily="18" charset="0"/>
                <a:cs typeface="Times New Roman" pitchFamily="18" charset="0"/>
              </a:rPr>
              <a:t>Attainment grades </a:t>
            </a:r>
            <a:endParaRPr kumimoji="0" lang="ru-RU" sz="32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9</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54992" y="1764"/>
            <a:ext cx="72009" cy="6856237"/>
          </a:xfrm>
          <a:prstGeom prst="rect">
            <a:avLst/>
          </a:prstGeom>
          <a:noFill/>
        </p:spPr>
      </p:pic>
      <p:sp>
        <p:nvSpPr>
          <p:cNvPr id="2" name="TextBox 1"/>
          <p:cNvSpPr txBox="1"/>
          <p:nvPr/>
        </p:nvSpPr>
        <p:spPr>
          <a:xfrm>
            <a:off x="2460124" y="1052736"/>
            <a:ext cx="6516216" cy="5293757"/>
          </a:xfrm>
          <a:prstGeom prst="rect">
            <a:avLst/>
          </a:prstGeom>
          <a:noFill/>
        </p:spPr>
        <p:txBody>
          <a:bodyPr wrap="square" rtlCol="0">
            <a:spAutoFit/>
          </a:bodyPr>
          <a:lstStyle/>
          <a:p>
            <a:r>
              <a:rPr lang="en-US" sz="2700" dirty="0"/>
              <a:t>Number of </a:t>
            </a:r>
            <a:r>
              <a:rPr lang="en-US" sz="2700" b="1" i="1" dirty="0"/>
              <a:t>attainment grades </a:t>
            </a:r>
            <a:r>
              <a:rPr lang="en-US" sz="2700" dirty="0"/>
              <a:t>is determined by the number of </a:t>
            </a:r>
            <a:r>
              <a:rPr lang="en-US" sz="2700" i="1" dirty="0"/>
              <a:t>pilot patterns</a:t>
            </a:r>
            <a:r>
              <a:rPr lang="en-US" sz="2700" dirty="0"/>
              <a:t> kept in some relevant </a:t>
            </a:r>
            <a:r>
              <a:rPr lang="en-US" sz="2700" b="1" i="1" dirty="0"/>
              <a:t>database</a:t>
            </a:r>
            <a:r>
              <a:rPr lang="en-US" sz="2700" dirty="0"/>
              <a:t>. </a:t>
            </a:r>
          </a:p>
          <a:p>
            <a:endParaRPr lang="en-US" dirty="0"/>
          </a:p>
          <a:p>
            <a:r>
              <a:rPr lang="en-US" sz="2700" dirty="0"/>
              <a:t>Each pilot pattern: </a:t>
            </a:r>
            <a:endParaRPr lang="ru-RU" sz="2700" dirty="0"/>
          </a:p>
          <a:p>
            <a:pPr marL="342900" lvl="0" indent="-342900">
              <a:buFont typeface="Arial" panose="020B0604020202020204" pitchFamily="34" charset="0"/>
              <a:buChar char="•"/>
            </a:pPr>
            <a:r>
              <a:rPr lang="en-US" sz="2700" dirty="0"/>
              <a:t>belongs to one of the difficulty grades which are obtained beforehand with the aid of the preliminary expert’s evaluations and </a:t>
            </a:r>
            <a:endParaRPr lang="ru-RU" sz="2700" dirty="0"/>
          </a:p>
          <a:p>
            <a:pPr marL="342900" lvl="0" indent="-342900">
              <a:buFont typeface="Arial" panose="020B0604020202020204" pitchFamily="34" charset="0"/>
              <a:buChar char="•"/>
            </a:pPr>
            <a:r>
              <a:rPr lang="en-US" sz="2700" dirty="0"/>
              <a:t>has its own set of competencies having expert assessment in accordance with the accepted estimated scales. </a:t>
            </a:r>
            <a:endParaRPr lang="ru-RU" sz="2700" dirty="0"/>
          </a:p>
          <a:p>
            <a:pPr lvl="0"/>
            <a:endParaRPr lang="ru-RU" sz="2300"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36711"/>
            <a:ext cx="1762079"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204912" y="2780928"/>
            <a:ext cx="2062832" cy="3096344"/>
          </a:xfrm>
          <a:prstGeom prst="rect">
            <a:avLst/>
          </a:prstGeom>
        </p:spPr>
        <p:txBody>
          <a:bodyPr vert="horz" lIns="91440" tIns="45720" rIns="91440" bIns="45720" rtlCol="0" anchor="ctr">
            <a:noAutofit/>
          </a:bodyPr>
          <a:lstStyle/>
          <a:p>
            <a:pPr lvl="0" algn="ctr">
              <a:spcBef>
                <a:spcPct val="0"/>
              </a:spcBef>
              <a:defRPr/>
            </a:pPr>
            <a:r>
              <a:rPr lang="en-US" sz="2000" b="1" dirty="0">
                <a:solidFill>
                  <a:schemeClr val="tx1">
                    <a:lumMod val="65000"/>
                    <a:lumOff val="35000"/>
                  </a:schemeClr>
                </a:solidFill>
                <a:latin typeface="Times New Roman" pitchFamily="18" charset="0"/>
                <a:cs typeface="Times New Roman" pitchFamily="18" charset="0"/>
              </a:rPr>
              <a:t>Model in terms of the Evidence-Based Training Guide </a:t>
            </a:r>
            <a:endParaRPr lang="ru-RU" sz="2000" b="1" dirty="0">
              <a:solidFill>
                <a:schemeClr val="tx1">
                  <a:lumMod val="65000"/>
                  <a:lumOff val="3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98778227"/>
      </p:ext>
    </p:extLst>
  </p:cSld>
  <p:clrMapOvr>
    <a:masterClrMapping/>
  </p:clrMapOvr>
  <p:transition>
    <p:fade thruBlk="1"/>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1972</TotalTime>
  <Words>2090</Words>
  <Application>Microsoft Office PowerPoint</Application>
  <PresentationFormat>On-screen Show (4:3)</PresentationFormat>
  <Paragraphs>238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 Math</vt:lpstr>
      <vt:lpstr>Times New Roman</vt:lpstr>
      <vt:lpstr>Wingdings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Kirill</dc:creator>
  <cp:lastModifiedBy>Karen Cambridge</cp:lastModifiedBy>
  <cp:revision>212</cp:revision>
  <dcterms:created xsi:type="dcterms:W3CDTF">2011-10-23T15:08:39Z</dcterms:created>
  <dcterms:modified xsi:type="dcterms:W3CDTF">2021-07-15T12:25:03Z</dcterms:modified>
</cp:coreProperties>
</file>